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3" r:id="rId25"/>
    <p:sldId id="281" r:id="rId26"/>
    <p:sldId id="285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8C737C-EE6A-4551-96A2-6BA944BD23A2}" v="515" dt="2025-11-26T07:22:44.9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5F37C-F425-48F2-8EC4-785CB6806F09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D64AF-4B1E-4BCF-81C4-3B85A8FE7F7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92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73668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9036-337F-55C3-A43E-746CF6422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7FE76E-6587-B716-8B69-861BCAB02C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1DE0E-8150-F214-8FE1-8584C1B4D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0B2BE-68F9-BBB9-BB48-BE430A269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59247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38FC2-98B0-59C9-1D42-6FC1BC06C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DBFEC9-30A7-B124-B265-5E194E8A2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712ED-E4A9-D0CF-2E4B-F2FBBD7B5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75DBC-A211-F353-1611-881D10F98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029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93C47-B225-F250-9C2D-5788EB8B1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E1D14D-A0FB-F0B0-6A10-7EC2DD6E1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4F950E-4AEE-2C4E-3486-81068123B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B556F-CF1E-F136-F69D-90C074180F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66932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11000-0497-5CA2-54A5-31AAF84C4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F080A8-7CAD-BCF1-D9C5-866A39ED2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9E299-74C1-4EC9-7128-E794109AF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5D946-A490-4EFE-FC9F-B8F5FAA571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2479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2BC8D-A06C-4BA4-5B03-BDE7B7919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110EDE-2C45-9879-F14C-B5B533C659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8BAAD-9F81-48B0-D322-745B9E10F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F661D9-5D4E-3917-47F6-60CE695809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80147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22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1957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654F-5FCA-7A23-3BAB-AA24095BD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6CC13-8771-174B-CF1D-5EE2BD950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2E864-EA14-4D93-62B1-F2921C153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9E502-DCDA-33C1-7D7A-5031C3F9B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AE123-A963-65D9-925D-8A5C50BC8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9192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C9413-F8C4-B444-57A7-AC265460A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2BEB9-7355-A575-A3CD-1B2B0EDC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9B549-5205-0D7E-70BA-8BF066D05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CCA52-8B76-3CD8-3EBC-53CF1496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CA1F-65F0-0416-288A-04A5DE58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11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1D406-34BC-6EBC-EC70-99BA49C25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BC7D6-14B3-9C2C-D9D0-1EFFE8CA9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299E4-D820-C2CE-D9AB-81F962536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8B889-E049-00C2-A2FF-A4F5D36C7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3B7CB-AA45-1FEB-60BB-CF9A5AF8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24363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A27D-1EBD-76C6-D81E-C3B0EA992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2300-944E-65BC-9E26-17BDFCD67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F721A-7C35-3588-8D2E-D424A478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3F340-7293-5676-47E1-7A24526F9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B4561-4EFA-75AC-1566-DFB14F6C8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9931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AA7D2-3E0B-F1B7-619A-CA5D90AD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4378-5017-790E-078B-DA161F55C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CDAF-AA50-3F2A-8B09-FD4CF82A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2F63F-F704-288A-C126-3B699EDC9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00490-66BF-7DC9-2A9C-D6C58CF8D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3189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89A53-40EC-828E-5368-DA9B7BD70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26C9-B810-0341-982B-BCD44D23D0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2A595-F246-77C5-AEF7-7EFB100B71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C8FB1-0FA7-F85F-503B-B0843161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CB93D-F4E3-A058-657E-3457D139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3BA4E-1601-D6C3-395D-59D71579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737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FE427-F0C2-38C5-FEB2-3F201FB3B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41C38-46C7-356D-A47E-6FECC7B07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A5A6B-2C86-A7B2-2F50-608CA41F0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466EA-0786-090E-114E-29C1BD96C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3F4C01-AC94-1F5F-2928-A3AE4F9AA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D7183-63A7-F28D-B2D7-42A80CC8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93B162-543B-EC60-6C24-86F6D14D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DBD1-0E34-2E22-BC31-C2E682FD3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83963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B5FE6-E4C9-E176-C25B-D67C045B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06468-D3FC-72D5-4CDC-F8E0B126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19377-5C29-27E5-BC91-D102072B2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DB493-5B40-59F5-F228-7F3DB5AA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3515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613A7-316E-33E8-6897-B5FB76FA4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3B5430-D3C5-EC3A-0565-B04A2627D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33F12-0D3C-9209-832F-36260C38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18962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07C2-59CD-092A-6755-9FCA317FC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BBA68-2CDA-00EF-29BE-E1F02BAD3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BEDD70-D83B-6BB4-6012-AC553A84A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8F551-5F28-619C-5F7E-C893A1F4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275E56-A4C7-CD2A-A3B8-E4845843E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B71DD-1956-0AB2-642A-A1D9D6E98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0679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94CCD-54AB-277E-6587-E8E408D89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6FA70-D28C-0F40-0060-105E1F3BFE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10E61-748C-64D1-F728-8CDFA57A3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4BA8D-7774-4CA9-61FA-7015F0DF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D5B9E-CEF5-E2B7-8944-B4BA0310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C8AED-C380-502C-E7BF-666A0CB9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02176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7A849-B1D7-689F-EAA0-D69682D5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96D33-137E-DF42-1C59-CF453FE4B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883A0-B900-44B9-3BC1-57926CEE2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EE321-6C90-F3EC-C80A-9237DD5F9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1B405-4B51-BB18-6649-3CE904406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03855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0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12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0" Type="http://schemas.openxmlformats.org/officeDocument/2006/relationships/image" Target="../media/image9.svg"/><Relationship Id="rId4" Type="http://schemas.openxmlformats.org/officeDocument/2006/relationships/image" Target="../media/image12.sv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1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12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20.svg"/><Relationship Id="rId4" Type="http://schemas.openxmlformats.org/officeDocument/2006/relationships/image" Target="../media/image12.sv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1.wdp"/><Relationship Id="rId7" Type="http://schemas.openxmlformats.org/officeDocument/2006/relationships/image" Target="../media/image25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10" Type="http://schemas.openxmlformats.org/officeDocument/2006/relationships/image" Target="../media/image10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0.jp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32711376-9862-CA26-426B-CA2EFA55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280" y="-227515"/>
            <a:ext cx="13797280" cy="7736174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C5DA4FE1-003E-A2AE-2755-04B30D94E105}"/>
              </a:ext>
            </a:extLst>
          </p:cNvPr>
          <p:cNvSpPr/>
          <p:nvPr/>
        </p:nvSpPr>
        <p:spPr>
          <a:xfrm>
            <a:off x="-2141319" y="418135"/>
            <a:ext cx="6007262" cy="6021729"/>
          </a:xfrm>
          <a:prstGeom prst="donu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6A9B3B-11D9-ED23-A05A-1FFA50AC89EC}"/>
              </a:ext>
            </a:extLst>
          </p:cNvPr>
          <p:cNvSpPr/>
          <p:nvPr/>
        </p:nvSpPr>
        <p:spPr>
          <a:xfrm>
            <a:off x="1370447" y="198217"/>
            <a:ext cx="1347021" cy="13564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6" name="Graphic 5" descr="Earth globe: Americas with solid fill">
            <a:extLst>
              <a:ext uri="{FF2B5EF4-FFF2-40B4-BE49-F238E27FC236}">
                <a16:creationId xmlns:a16="http://schemas.microsoft.com/office/drawing/2014/main" id="{43D279BF-5713-541B-8C60-4798E432B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2574" y="318335"/>
            <a:ext cx="1117583" cy="1136498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38F65826-7F9B-59E5-CBED-450FC3566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56878" y="1774550"/>
            <a:ext cx="1060545" cy="1078495"/>
          </a:xfrm>
          <a:prstGeom prst="rect">
            <a:avLst/>
          </a:prstGeom>
        </p:spPr>
      </p:pic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8E9F8C6A-2252-C1FC-5A44-DC897851E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56878" y="4002234"/>
            <a:ext cx="1060545" cy="1078495"/>
          </a:xfrm>
          <a:prstGeom prst="rect">
            <a:avLst/>
          </a:prstGeom>
        </p:spPr>
      </p:pic>
      <p:pic>
        <p:nvPicPr>
          <p:cNvPr id="12" name="Graphic 11" descr="Chat with solid fill">
            <a:extLst>
              <a:ext uri="{FF2B5EF4-FFF2-40B4-BE49-F238E27FC236}">
                <a16:creationId xmlns:a16="http://schemas.microsoft.com/office/drawing/2014/main" id="{4B97490C-C89F-5B1A-D68C-C07A832CE7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1930" y="5228456"/>
            <a:ext cx="974988" cy="9914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82453AA-CD94-9253-304D-AE66D121DEF5}"/>
              </a:ext>
            </a:extLst>
          </p:cNvPr>
          <p:cNvSpPr/>
          <p:nvPr/>
        </p:nvSpPr>
        <p:spPr>
          <a:xfrm>
            <a:off x="5752618" y="198217"/>
            <a:ext cx="8264324" cy="6241647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D41A235-1EE7-A568-E803-1F62FC2A1151}"/>
              </a:ext>
            </a:extLst>
          </p:cNvPr>
          <p:cNvSpPr/>
          <p:nvPr/>
        </p:nvSpPr>
        <p:spPr>
          <a:xfrm>
            <a:off x="3009418" y="659757"/>
            <a:ext cx="2592729" cy="12732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576187-BD0D-C740-FB1C-FA8D5800EE72}"/>
              </a:ext>
            </a:extLst>
          </p:cNvPr>
          <p:cNvSpPr txBox="1"/>
          <p:nvPr/>
        </p:nvSpPr>
        <p:spPr>
          <a:xfrm>
            <a:off x="6472814" y="276020"/>
            <a:ext cx="59627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Introducing</a:t>
            </a:r>
            <a:endParaRPr lang="en-MY" sz="8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AB41B7-056A-B6A8-613B-78C589FE9666}"/>
              </a:ext>
            </a:extLst>
          </p:cNvPr>
          <p:cNvSpPr txBox="1"/>
          <p:nvPr/>
        </p:nvSpPr>
        <p:spPr>
          <a:xfrm>
            <a:off x="7016608" y="1733617"/>
            <a:ext cx="44863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Klinik Desa AI Assistant</a:t>
            </a:r>
            <a:endParaRPr lang="en-MY" sz="8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A94FE2-17D5-0487-6D56-4F3671B63A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52" y="2506149"/>
            <a:ext cx="1896386" cy="188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88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>
            <a:alpha val="39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34DC00-5836-924B-6780-28B102A63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A1C722D-684A-81D9-B347-E166A435374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BA23211-4AB9-9C10-3760-B6861079A11E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27F73A3-0B41-3589-7BFA-800603327442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AE77CD8-6BE3-6759-83D6-572CE99B09E6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DD80F12-FEE0-A165-93F6-7A535AC89764}"/>
              </a:ext>
            </a:extLst>
          </p:cNvPr>
          <p:cNvSpPr/>
          <p:nvPr/>
        </p:nvSpPr>
        <p:spPr>
          <a:xfrm>
            <a:off x="314631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D41430D-3ECB-40AF-6FBD-D9E9F2BCFE74}"/>
              </a:ext>
            </a:extLst>
          </p:cNvPr>
          <p:cNvSpPr/>
          <p:nvPr/>
        </p:nvSpPr>
        <p:spPr>
          <a:xfrm>
            <a:off x="2674373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1CCA69D-F715-DD63-7887-65713519DB8B}"/>
              </a:ext>
            </a:extLst>
          </p:cNvPr>
          <p:cNvGrpSpPr/>
          <p:nvPr/>
        </p:nvGrpSpPr>
        <p:grpSpPr>
          <a:xfrm>
            <a:off x="314632" y="2939845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6A1E65B-3B4A-7F47-A463-4A801B626C3A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D01E39F-FE66-9DB5-9C1C-43AF6884C597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BAEA41-90CA-6072-12C8-C3AB57CD4AD3}"/>
              </a:ext>
            </a:extLst>
          </p:cNvPr>
          <p:cNvGrpSpPr/>
          <p:nvPr/>
        </p:nvGrpSpPr>
        <p:grpSpPr>
          <a:xfrm>
            <a:off x="2674373" y="2939844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B7E039D-D7A9-86FC-03C5-0CE3F40CE716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847F5AF-AEBE-10B0-FF1E-98888E732A40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19438A5-663B-3AE9-7C8B-34BA0351FB2D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F71EA1D-D264-2F2F-568F-A0B9D12929E2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D0EE48E-64AB-2355-A43D-68A0D9F05BE5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340275A-8CF7-B4AF-7E8F-DAC8D378E744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5B581F3-B915-ED04-3079-E5EA1D2849D0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1055BC8-B803-32F6-0108-0B1B5F5C9B8E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E6B6BEA-2B29-B529-32AC-32FD27103C7C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9112F47-39DB-B883-4EBA-14A00EE269F4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A0836BA-C203-1E9E-BD2C-33825F3AEA86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BDD4614-EC0E-C384-CFA7-090023007B9F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5ECD75-5F57-E34D-56A4-6AA59D3CF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0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952AC-922A-70FB-1439-6663B645D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EE3056AD-D470-6653-0881-D22F5854B4C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0DDC833-8FB7-E690-58A6-ACEFA38461F1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B24094E-269A-7EFF-A96D-6E39322A8D71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0AF74C-64BC-572E-6243-0467DBE317AC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2DE73B6-EB07-9468-8491-C3F225E71F91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31E0CD5-6D33-D22E-68D8-C413923B96E8}"/>
              </a:ext>
            </a:extLst>
          </p:cNvPr>
          <p:cNvSpPr/>
          <p:nvPr/>
        </p:nvSpPr>
        <p:spPr>
          <a:xfrm>
            <a:off x="2674373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E9B10B9-2AA1-210A-DBFE-960A16247CFD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C0AAAAE-3C63-EF30-E6E8-CDE2B8DE9174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6AA73C-9D2C-71C3-4672-8480CCC971EC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34CC1EF-EEC3-0F64-3B86-C1C8CF15A3FB}"/>
              </a:ext>
            </a:extLst>
          </p:cNvPr>
          <p:cNvGrpSpPr/>
          <p:nvPr/>
        </p:nvGrpSpPr>
        <p:grpSpPr>
          <a:xfrm>
            <a:off x="2674373" y="2939844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ADD78D6-4524-4C70-2339-ED875DC912E8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0BC390A-7D7E-05C9-86E3-BE80EA8A978C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8F20732-853B-31FA-E765-BF1963CB1A0C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6D93BCB-0EC9-C758-68A6-B7CBD4CA215B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8DABD9-BE3F-93AF-6FC0-CCC402A39308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3BAC556-B779-F628-7244-A6BE87C848EE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7D664406-2AAA-9A2D-94AB-A203294F5052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0477A2-EEB1-98EC-51C5-F0AE462FFA40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51AED09-C9FB-1CD2-632B-884A72CD3B39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280888F-8F16-7756-5F49-E4103A53D509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4AB69F-2A4C-8950-764E-37126CDC8656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BED9723-5196-C946-2B67-FF95A1E95F47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63529C-528E-1587-2673-653BEBC642BD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3CE508-9B49-BD1E-74C7-AA7FC0871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1E2201-A83F-2F29-CC4D-430498C4DFAA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824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FD292-634F-8D4B-3002-21F632796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BFA47A05-D1FB-B243-0F66-471D6370948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7843C54-38C0-C8EA-D508-C92D6BE105FD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FF31C75-AECC-072E-B2FB-2DE76E6E53BE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B9F7B7-58A5-4670-EF1A-1B8B5CA3C5C8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65AD09A-6B12-27C2-4D71-9772E6A6BA5F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D123F33-4CFB-4F2A-91D3-4265ABAA1390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9B5778-6BA0-7E32-4F25-E51B545C4176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4BC0286-1371-3571-7514-AF3E78C04BA0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739A24-5896-EAE9-1A9D-999E767EBB12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4122D8-EE1A-3BC3-3D34-165BAD00227E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7E88E98-4271-4EAE-F502-126DB6E05596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67C8D92-A0F6-AE04-541F-162B6E30BC4E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DE6833A-5609-9481-91CF-996D72A76ECC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F6431C4-157F-EC3A-B4BD-C34641966F89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7763F2D-6875-4EDA-81D0-1E70C67C0D16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D1A6AA-C82D-331E-43C5-F3CA6747C0AC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1DB57F3-30E7-139C-0FEC-382673C9918F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6773E0-D3F5-894A-1373-092AC31E37F2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F9F8CCB-299C-2655-E745-E9BA7CA1DD2E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D6A8A11-9593-4C90-86E2-48C7A5FCC1F0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111E20B-C8B7-4F40-D30D-F79EA13B6D7A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3E2021-0ED2-9D4D-9EFA-BE9ADA15122E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46D29D-109A-B279-EC69-B9C60A12677A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894E-E919-94D6-490C-EE0E6B2B19A0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5E4796-401B-EEB7-4D36-3AB42485FADD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D44BB3-F1F7-F5DB-68F7-4CB381E811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62AA6B5-805E-AA66-762A-A720C64784FA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215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3016E-963C-0B8C-F29D-657AD9049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A94061E6-A422-B090-3D29-16F6ED09D747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F6F1D61-FB4A-3754-0568-6F9E1001AFB1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38415BF-8188-DECC-5DF1-904A2FDFCA6A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0E69F0B-FE54-6BFF-AE18-62AA87B5B9C9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A794DC5-08B7-FE39-39B9-13CF0A91C7EE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C247F7E-DB8A-8500-3FFD-C6CFB1537106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C768410-E59F-F2CE-B208-B376BDB96EA9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8064A68-320C-6619-98CC-CD3BB6D41A26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6AE7A6-EFBE-C652-4E77-2A4BE08B0A1D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CBFB2A4-6ACB-3B1C-0035-2D26B9C973B5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D742855-EA2C-79D0-EB97-D3E160A978E0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F7185E-0961-74D5-C303-71A52F3C285E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A86D77-44C3-1A20-7FA3-ABF7C9462D2B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11BA4D4-1814-4DF6-4EEF-13369E3C5A0C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A9BAE0E-41C9-6A4C-DE55-E2063F271B7D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C676F88-5EBD-DCD4-6996-32AE294396A7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19A2863-C86D-3DF0-BE5B-528DD796F677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858BA52-92A8-5C50-905F-F27EBC2A1D00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D4DD2B3-87EE-60AB-7D42-630CB46BA84D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BF876B3-265F-8E4A-3D37-FE52D53AE5BE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7917387-315A-5A7D-5990-91AFA5796EA5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D4C2DF6-428A-7B0E-FE48-960870E082A4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0A7EC3-AC0B-22F6-7AC0-80244CA2829D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DBECFB-E8ED-0C62-EF0F-C691F5313A26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5D6E49-E40F-3448-1776-85F8F7A42E84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311A5C-A9EF-1D33-4B95-9B64DFE4E002}"/>
              </a:ext>
            </a:extLst>
          </p:cNvPr>
          <p:cNvSpPr txBox="1"/>
          <p:nvPr/>
        </p:nvSpPr>
        <p:spPr>
          <a:xfrm>
            <a:off x="5148227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060F13-7653-7C9E-5319-265B4E40DC3C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818-9B68-5DF2-EFA6-33916E647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0DACD8-79D6-5BFB-06FF-552CBD9608DE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425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C989B-0D47-3EAA-F38E-EA0F2A7E0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FD3ED815-B647-88E0-15D4-FCD09BE9EFB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D8CC868-EDB2-3AF3-43B8-BFB3787A374E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3070147-3194-E154-48BB-056A715C180F}"/>
              </a:ext>
            </a:extLst>
          </p:cNvPr>
          <p:cNvSpPr/>
          <p:nvPr/>
        </p:nvSpPr>
        <p:spPr>
          <a:xfrm>
            <a:off x="7443020" y="1474990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A3D56B-3B6E-8E88-F4FB-1F35F3D8E8E6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4646D1F-2479-407B-26B8-7AC85CA1C41E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4A49623-A90F-38E1-3AC4-A8FF1C7CBD67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75E6533-BB27-1D86-2C6B-353F09485E1C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892CA16-1833-AA18-8221-74E27DE7C958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0CB1A6-264F-459F-72CF-F838E550D0B9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378D2F-143A-BA4D-11F0-4E76DF80347A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8572181-BE19-887C-2558-ED6C7872FA38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EBC304A-EDD6-785E-17BD-97D8B5412E88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325CDE5-2100-2738-A8F9-B783D78E8EA9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4EAA934-820E-E509-D56D-3F1D05F048AA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A0132B9-5297-BF06-9C9C-135EC163F648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38964AE-06EA-2262-D810-DE0CE9A445C2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B3FBECB-B616-088B-E248-88BC089E0D2A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6352F6-1659-CD18-02FB-889BF11C45BC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463196B-3426-2F72-0E1F-E2E20415E2AD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77578-576D-C7E3-0B34-27437F35A703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B599BF-2EC0-6648-75B9-CF3B2949A711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CD9408-416A-0C60-9A42-A9E9740248B7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5CE473-2097-A6B1-5D34-55267466CDD7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1504B5-BF8C-E747-2974-A6259DFD6AF6}"/>
              </a:ext>
            </a:extLst>
          </p:cNvPr>
          <p:cNvSpPr txBox="1"/>
          <p:nvPr/>
        </p:nvSpPr>
        <p:spPr>
          <a:xfrm>
            <a:off x="7599298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RAG Retrieval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13B1C2-F456-85C8-CBEB-267CC1FA19C2}"/>
              </a:ext>
            </a:extLst>
          </p:cNvPr>
          <p:cNvSpPr txBox="1"/>
          <p:nvPr/>
        </p:nvSpPr>
        <p:spPr>
          <a:xfrm>
            <a:off x="7555571" y="2173780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clinic_knowledge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to retrieve specific MOH Referral SOPs upon diagnosis detection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7F2A2C1-6628-AB90-B508-D29A3B478CAB}"/>
              </a:ext>
            </a:extLst>
          </p:cNvPr>
          <p:cNvGrpSpPr/>
          <p:nvPr/>
        </p:nvGrpSpPr>
        <p:grpSpPr>
          <a:xfrm>
            <a:off x="7443021" y="4223258"/>
            <a:ext cx="2074606" cy="2094271"/>
            <a:chOff x="7443021" y="4223258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872D4D8-3F17-F1C5-453A-596C51A5FBAF}"/>
                </a:ext>
              </a:extLst>
            </p:cNvPr>
            <p:cNvSpPr/>
            <p:nvPr/>
          </p:nvSpPr>
          <p:spPr>
            <a:xfrm>
              <a:off x="7443021" y="4223258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FE65F9-90CE-CA59-2A3A-47A1358D35AC}"/>
                </a:ext>
              </a:extLst>
            </p:cNvPr>
            <p:cNvSpPr txBox="1"/>
            <p:nvPr/>
          </p:nvSpPr>
          <p:spPr>
            <a:xfrm>
              <a:off x="7805776" y="4727165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BAF5131-E159-E803-CD90-61CAEED0609D}"/>
              </a:ext>
            </a:extLst>
          </p:cNvPr>
          <p:cNvSpPr txBox="1"/>
          <p:nvPr/>
        </p:nvSpPr>
        <p:spPr>
          <a:xfrm>
            <a:off x="5148227" y="1500050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1576E3-19AE-C0BB-A332-88A020121A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0C39B-1089-24EE-9E52-2E5CAA32173B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788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D6D07-7C01-23FB-DDD4-657CCE4F5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1F07296-A617-75F0-3FDA-77F6E09AE9A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B3CB76C-7A98-EFD1-59E1-F7100D952A89}"/>
              </a:ext>
            </a:extLst>
          </p:cNvPr>
          <p:cNvSpPr/>
          <p:nvPr/>
        </p:nvSpPr>
        <p:spPr>
          <a:xfrm>
            <a:off x="9831361" y="1474989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C12CB02-507C-D457-3DBB-3293D1A9BAFE}"/>
              </a:ext>
            </a:extLst>
          </p:cNvPr>
          <p:cNvSpPr/>
          <p:nvPr/>
        </p:nvSpPr>
        <p:spPr>
          <a:xfrm>
            <a:off x="7443020" y="1474990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50F230E-A965-AD44-554E-E6842D5B1BAF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D351974-910E-751B-47C1-7027C6829C06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BA77FC9-6E54-3969-C0F5-4E7B490A7250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45693E1-9B48-A689-679B-9953C9C55BB0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45F0112-4870-4BCE-E7BF-4777EF4ED420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A0AF257-82E8-7635-343B-1AD41CB68890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9C6B23D-05D9-9587-9E9F-0319A2EBB21D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017B47A-4977-114A-CE1D-1E44C8221F9C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1F2A09-233F-2626-B2E4-DE2C34A85D2B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038EA4D-700C-FF18-DFC7-851C8B00D7ED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EE5ACDB-786E-907E-3316-800BAE821E0D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4AC52E-17DF-BF0D-CE75-22B675735300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348049C-DDEC-5787-DCFE-3632646E12E7}"/>
              </a:ext>
            </a:extLst>
          </p:cNvPr>
          <p:cNvGrpSpPr/>
          <p:nvPr/>
        </p:nvGrpSpPr>
        <p:grpSpPr>
          <a:xfrm>
            <a:off x="9831361" y="4205105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E482AE6-3685-8537-39DB-E456D65F8914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9BE7CE-2692-D4BD-8014-90A3C478228A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D1934A7-5089-6B8D-D949-9B57F829DC02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5658CC-6B27-1805-3B35-AB203EED0E3F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46824-5615-2E26-E41C-81825FE3E929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ABAD0B-6B32-A84E-12C1-16DFE5590F08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705567-411B-EED6-9296-9F936B0C82EC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997A3-8B32-17C4-E148-2C0D81CB50FB}"/>
              </a:ext>
            </a:extLst>
          </p:cNvPr>
          <p:cNvSpPr txBox="1"/>
          <p:nvPr/>
        </p:nvSpPr>
        <p:spPr>
          <a:xfrm>
            <a:off x="7599298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RAG Retrieval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648A6D-B6C7-C02F-70E3-881ECEF7931B}"/>
              </a:ext>
            </a:extLst>
          </p:cNvPr>
          <p:cNvSpPr txBox="1"/>
          <p:nvPr/>
        </p:nvSpPr>
        <p:spPr>
          <a:xfrm>
            <a:off x="7555571" y="2173780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clinic_knowledge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to retrieve specific MOH Referral SOPs upon diagnosis detection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E1C420-25EE-43BE-64AF-002EAA19266E}"/>
              </a:ext>
            </a:extLst>
          </p:cNvPr>
          <p:cNvGrpSpPr/>
          <p:nvPr/>
        </p:nvGrpSpPr>
        <p:grpSpPr>
          <a:xfrm>
            <a:off x="7443021" y="4223258"/>
            <a:ext cx="2074606" cy="2094271"/>
            <a:chOff x="7443021" y="4223258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845C8E2-C022-2F46-574D-2BF55EFC3964}"/>
                </a:ext>
              </a:extLst>
            </p:cNvPr>
            <p:cNvSpPr/>
            <p:nvPr/>
          </p:nvSpPr>
          <p:spPr>
            <a:xfrm>
              <a:off x="7443021" y="4223258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78D6AEC-7912-CD4E-1942-BCDA02A73269}"/>
                </a:ext>
              </a:extLst>
            </p:cNvPr>
            <p:cNvSpPr txBox="1"/>
            <p:nvPr/>
          </p:nvSpPr>
          <p:spPr>
            <a:xfrm>
              <a:off x="7805776" y="4727165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FC56B67-E426-F326-7A29-F3BD5B134BEF}"/>
              </a:ext>
            </a:extLst>
          </p:cNvPr>
          <p:cNvSpPr txBox="1"/>
          <p:nvPr/>
        </p:nvSpPr>
        <p:spPr>
          <a:xfrm>
            <a:off x="9973927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SOP-Aligned Synthesis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223093-E227-DFA8-2C85-7DD4E4D5C31B}"/>
              </a:ext>
            </a:extLst>
          </p:cNvPr>
          <p:cNvSpPr txBox="1"/>
          <p:nvPr/>
        </p:nvSpPr>
        <p:spPr>
          <a:xfrm>
            <a:off x="9935353" y="2130771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Combines visual findings, diagnosis and retrieved SOPs to generate actionable Referral Letter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F1D279-53AE-8AD9-DA02-4BD04ED6694F}"/>
              </a:ext>
            </a:extLst>
          </p:cNvPr>
          <p:cNvSpPr txBox="1"/>
          <p:nvPr/>
        </p:nvSpPr>
        <p:spPr>
          <a:xfrm>
            <a:off x="5148227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AD53D1-954D-F889-B18A-12594A2671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5624E3-C842-D7F0-5A4B-5E307F08E652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991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5EE343-AC67-5EBC-8920-B33A8673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68FBAA-49E3-CDF8-50B7-2C805B2865CF}"/>
              </a:ext>
            </a:extLst>
          </p:cNvPr>
          <p:cNvSpPr txBox="1"/>
          <p:nvPr/>
        </p:nvSpPr>
        <p:spPr>
          <a:xfrm>
            <a:off x="2150528" y="1433043"/>
            <a:ext cx="7890944" cy="3046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</a:p>
          <a:p>
            <a:pPr algn="ctr"/>
            <a:r>
              <a:rPr lang="en-US" sz="9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MY" sz="96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E686C-E606-FADE-79EF-5FB44D024B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7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48277-F461-0DAB-041B-3880C4537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6C3192-76E3-996F-99FB-EF6ADD5B5C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33E95A7-FD90-4E4D-B067-CD9E1CBA2502}"/>
              </a:ext>
            </a:extLst>
          </p:cNvPr>
          <p:cNvSpPr/>
          <p:nvPr/>
        </p:nvSpPr>
        <p:spPr>
          <a:xfrm>
            <a:off x="520861" y="707886"/>
            <a:ext cx="2582609" cy="306770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B131A-6BFE-EC64-6098-2FFA5F5455B4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F3BBF3-F4B3-1626-2F8C-676646C86E7B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4B0AFA1-4D98-219C-952E-0F3F02B7C4B1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24743B-8305-6D54-A4EB-D8812E2EA3A0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B858D6-AE37-60C9-F199-DAF9927B7481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C109EF4-646B-14AD-226D-91F5A1B553EF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F1E41F-854E-5692-FA1A-E55E5097EF49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E77B469-3F51-BBC1-B052-039AAE0A641C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02C11E8-33A6-6E4C-F602-CFB3565DBFD9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B9B0C33-AFBE-024A-1204-2283628341D6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0B1AA9-7350-17D9-368E-9D238FAFE091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13CA7A7-A84D-7598-C3E2-EF7B61B22669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9743FAA-2E13-EB5A-9584-B53E11B023EB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33D82FF-FA28-61BE-47A3-23397DB3F8C9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97B8D6DE-5628-254A-4EF2-FB692628C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70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34889-DD42-65AB-7964-B35624038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725B2B-CE23-E670-F934-EBD9A38A1D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F19429C-0DF5-79C0-7AA3-01BE6C3F7D4D}"/>
              </a:ext>
            </a:extLst>
          </p:cNvPr>
          <p:cNvSpPr/>
          <p:nvPr/>
        </p:nvSpPr>
        <p:spPr>
          <a:xfrm>
            <a:off x="3161180" y="3429000"/>
            <a:ext cx="2582609" cy="3207774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ACBD36-A857-B8D8-3576-B0FC667D6424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8BDFB42-612D-1961-68F2-21263041090F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334573-A8CD-3B5E-C2CB-D4069D65ED3F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10C1516-7544-E465-27A0-CF8BF0593335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4C4FCB6-E13B-9106-15F7-05E6C8FC6638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A048265-DA5B-123D-C164-E89F53C3FB9B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8D6114F-B8E1-6F8C-8FBF-559DA3218DA9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73B48CB-AA86-31BC-F170-3FE84139FC6E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46729E-8E9E-8648-1F36-DAB5E1026D17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E779AAC-6CE5-01B7-2E40-6AA8E62909CA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5318B92-A9BA-4D50-5509-AAD1672EA6DA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7E706C-4DE9-741F-D8AC-CC1A2A3EA481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DB20082-EF0D-A8D0-3107-535B293FA868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0A83C12-908F-4BDD-86D5-203FB1B69B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C1889B-343D-27DE-2D3C-095B2E22B0C2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452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E0C60-A61A-39BD-15D5-6775950A8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EAC80-9E0F-91F2-8B0E-1C15B753A0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5E40DF7-D739-D06A-8DA3-6635BB811B5E}"/>
              </a:ext>
            </a:extLst>
          </p:cNvPr>
          <p:cNvSpPr/>
          <p:nvPr/>
        </p:nvSpPr>
        <p:spPr>
          <a:xfrm>
            <a:off x="6589623" y="788977"/>
            <a:ext cx="2582609" cy="3457213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13A70E-5158-23B0-1B40-A91430D28165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4992BF7-B164-4DF6-BB97-7C5C696F5A86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0DE2D7F-5413-8BC2-2625-6A9A5276486F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BEAA6E-ED8D-3562-8015-31C9791A0213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7D066ED-3FE8-1CF2-2F43-F8877FCA98A3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2BCD4C-C5C4-D967-4862-31F486106789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55F149F-9EB3-B0DE-E906-6DEF9B1F4963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A62E92-196D-F325-0544-0B1A7AAABEAE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C7D7B9F-5FB4-CD61-6713-8345D3484B6C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87DC57-4576-2569-3719-29C08B28AA43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EAFC697-03D8-1E5A-A023-4534BB87FFA4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4AFF105-9EFF-7A8F-C1DB-937F32DF1728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AA7E103-04B7-D71F-066F-6EA50737218E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2758389-2EF2-03CD-48F8-35DC8230C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9A504C-8564-361C-9A47-F6FE8F18D4FD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064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6D2B4-3BA9-F8F1-6067-58081981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3825DA5F-B9DB-BCF4-4750-27A5A604370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280" y="-227515"/>
            <a:ext cx="13797280" cy="7736174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240A7471-0223-43CE-3690-CCBEC909E5C9}"/>
              </a:ext>
            </a:extLst>
          </p:cNvPr>
          <p:cNvSpPr/>
          <p:nvPr/>
        </p:nvSpPr>
        <p:spPr>
          <a:xfrm>
            <a:off x="-2141319" y="418135"/>
            <a:ext cx="6007262" cy="6021729"/>
          </a:xfrm>
          <a:prstGeom prst="donu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0D73F8-A1E3-1708-A557-EB4AB6B5BA51}"/>
              </a:ext>
            </a:extLst>
          </p:cNvPr>
          <p:cNvSpPr/>
          <p:nvPr/>
        </p:nvSpPr>
        <p:spPr>
          <a:xfrm>
            <a:off x="2887150" y="1496630"/>
            <a:ext cx="1347021" cy="13564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6" name="Graphic 5" descr="Earth globe: Americas with solid fill">
            <a:extLst>
              <a:ext uri="{FF2B5EF4-FFF2-40B4-BE49-F238E27FC236}">
                <a16:creationId xmlns:a16="http://schemas.microsoft.com/office/drawing/2014/main" id="{E704B97D-9B11-7590-635F-19B3B7153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9124" y="528093"/>
            <a:ext cx="1117583" cy="1136498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0B36919E-2415-BD2B-720C-436846F1D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30387" y="1625957"/>
            <a:ext cx="1060545" cy="1078495"/>
          </a:xfrm>
          <a:prstGeom prst="rect">
            <a:avLst/>
          </a:prstGeom>
        </p:spPr>
      </p:pic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77402BA0-641E-953F-5B27-3BEBCCB95C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56878" y="4002234"/>
            <a:ext cx="1060545" cy="1078495"/>
          </a:xfrm>
          <a:prstGeom prst="rect">
            <a:avLst/>
          </a:prstGeom>
        </p:spPr>
      </p:pic>
      <p:pic>
        <p:nvPicPr>
          <p:cNvPr id="12" name="Graphic 11" descr="Chat with solid fill">
            <a:extLst>
              <a:ext uri="{FF2B5EF4-FFF2-40B4-BE49-F238E27FC236}">
                <a16:creationId xmlns:a16="http://schemas.microsoft.com/office/drawing/2014/main" id="{4D5BAD65-B321-C22D-88C6-633A88D75F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1930" y="5228456"/>
            <a:ext cx="974988" cy="9914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248B37D-C99F-0239-0929-D378724550EF}"/>
              </a:ext>
            </a:extLst>
          </p:cNvPr>
          <p:cNvSpPr/>
          <p:nvPr/>
        </p:nvSpPr>
        <p:spPr>
          <a:xfrm>
            <a:off x="5719992" y="198217"/>
            <a:ext cx="8264324" cy="6241647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48C2192-DFBD-DDE3-D26C-DE12676F333E}"/>
              </a:ext>
            </a:extLst>
          </p:cNvPr>
          <p:cNvSpPr/>
          <p:nvPr/>
        </p:nvSpPr>
        <p:spPr>
          <a:xfrm>
            <a:off x="4426707" y="2047516"/>
            <a:ext cx="1182672" cy="12732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5ED67A8-07E0-A168-4B62-8835BA9C3885}"/>
              </a:ext>
            </a:extLst>
          </p:cNvPr>
          <p:cNvGrpSpPr/>
          <p:nvPr/>
        </p:nvGrpSpPr>
        <p:grpSpPr>
          <a:xfrm>
            <a:off x="6391547" y="235141"/>
            <a:ext cx="7651067" cy="5815235"/>
            <a:chOff x="6391547" y="235141"/>
            <a:chExt cx="7651067" cy="581523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40A1A2C-E550-853F-3FFE-BE7B050E756E}"/>
                </a:ext>
              </a:extLst>
            </p:cNvPr>
            <p:cNvSpPr txBox="1"/>
            <p:nvPr/>
          </p:nvSpPr>
          <p:spPr>
            <a:xfrm>
              <a:off x="7635580" y="235141"/>
              <a:ext cx="6407034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Powered by</a:t>
              </a:r>
            </a:p>
            <a:p>
              <a:endParaRPr lang="en-MY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A60BFA-F181-67B3-B50B-5DEC6D5FC8D0}"/>
                </a:ext>
              </a:extLst>
            </p:cNvPr>
            <p:cNvSpPr txBox="1"/>
            <p:nvPr/>
          </p:nvSpPr>
          <p:spPr>
            <a:xfrm>
              <a:off x="7543406" y="872543"/>
              <a:ext cx="44863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JamAI</a:t>
              </a:r>
              <a:r>
                <a:rPr 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Base</a:t>
              </a:r>
              <a:endParaRPr lang="en-MY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C64C3A2-001E-242E-2E1A-4ED77E285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1547" y="3854430"/>
              <a:ext cx="1868170" cy="186817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743C3A-693E-A79B-3E5E-106AB5F595A1}"/>
                </a:ext>
              </a:extLst>
            </p:cNvPr>
            <p:cNvSpPr txBox="1"/>
            <p:nvPr/>
          </p:nvSpPr>
          <p:spPr>
            <a:xfrm>
              <a:off x="7758502" y="2401796"/>
              <a:ext cx="3891327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Built with</a:t>
              </a:r>
            </a:p>
            <a:p>
              <a:endParaRPr lang="en-MY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E057ECB-2F1C-C4A3-FE35-CFA996210CD2}"/>
                </a:ext>
              </a:extLst>
            </p:cNvPr>
            <p:cNvSpPr txBox="1"/>
            <p:nvPr/>
          </p:nvSpPr>
          <p:spPr>
            <a:xfrm>
              <a:off x="7225938" y="3012866"/>
              <a:ext cx="44863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Streamlit</a:t>
              </a:r>
              <a:endParaRPr lang="en-MY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233D630-1C45-DB38-4191-0E7BE69A7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5756" y="4111081"/>
              <a:ext cx="3315077" cy="1939295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95E1099-DFFC-2142-55E6-89BE232509C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52" y="2506149"/>
            <a:ext cx="1896386" cy="188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15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A3B2-F35F-9A8B-0BF2-701B0E2CD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E22A6-2AF6-A666-651E-2558B980C6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EF26717-2EEA-FDBD-D18D-ED98F8C7CC98}"/>
              </a:ext>
            </a:extLst>
          </p:cNvPr>
          <p:cNvSpPr/>
          <p:nvPr/>
        </p:nvSpPr>
        <p:spPr>
          <a:xfrm>
            <a:off x="9148355" y="3429000"/>
            <a:ext cx="2670019" cy="302096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C2A063E-9947-B5C8-3CE0-EF0B51F8B696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1DADE29-7D87-D5A4-D7AB-9E602FCC4A09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0255487-E832-FD1C-3483-68CA47EEC397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B28EA7-6310-BF6D-8DC1-9208310DC30C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CC94391-8D97-DF41-B143-D3A5BD419A05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B70424-F16D-A9E6-66E7-DBB2C2095F17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5704B65-9613-3D2E-14AD-843F0E06EBB7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3B6837D-4901-3F91-6095-A26C706A593F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09B1AC3-1C37-7298-057E-03B7F7DE81CA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496384F-B10F-15A7-E405-36B601F1D19E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81D8E04-33A0-E5F5-8E87-CD5CFDB555D6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BE0BAB3-CFE5-E859-21CC-F96808E317B6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1DDA4A2-494A-D17F-7731-169C8F53BBE6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1AA23D1-48CC-7154-921C-F1F7B63ED9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9436B-8705-2F57-574F-360743DC630D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02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3087329" y="2261419"/>
            <a:ext cx="60173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MY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04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B5BD-A868-EBC8-F948-4C03FB81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115F757-34C1-CB34-F7A0-CFE4EED3242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566B3-7A1D-7A06-95BB-4923E016D9C1}"/>
              </a:ext>
            </a:extLst>
          </p:cNvPr>
          <p:cNvSpPr txBox="1"/>
          <p:nvPr/>
        </p:nvSpPr>
        <p:spPr>
          <a:xfrm>
            <a:off x="4807974" y="302906"/>
            <a:ext cx="2576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M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FAF924-5E3F-58BE-2D55-BDD6E3111B02}"/>
              </a:ext>
            </a:extLst>
          </p:cNvPr>
          <p:cNvGrpSpPr/>
          <p:nvPr/>
        </p:nvGrpSpPr>
        <p:grpSpPr>
          <a:xfrm>
            <a:off x="3269224" y="1091344"/>
            <a:ext cx="5736636" cy="5364528"/>
            <a:chOff x="3269225" y="1450256"/>
            <a:chExt cx="5736636" cy="536452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59B0BD7-CC7E-E40E-DF11-B87E554402C5}"/>
                </a:ext>
              </a:extLst>
            </p:cNvPr>
            <p:cNvSpPr/>
            <p:nvPr/>
          </p:nvSpPr>
          <p:spPr>
            <a:xfrm>
              <a:off x="3269225" y="1450256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348F1F1-0F85-BD52-7AA1-E6A88A614328}"/>
                </a:ext>
              </a:extLst>
            </p:cNvPr>
            <p:cNvSpPr/>
            <p:nvPr/>
          </p:nvSpPr>
          <p:spPr>
            <a:xfrm>
              <a:off x="3269226" y="4033701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AD766FD-E57C-3CA7-853C-2B376FA99C50}"/>
                </a:ext>
              </a:extLst>
            </p:cNvPr>
            <p:cNvSpPr/>
            <p:nvPr/>
          </p:nvSpPr>
          <p:spPr>
            <a:xfrm>
              <a:off x="6346726" y="1450256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F80ECC0-C483-74B8-8E32-416A7C6002E9}"/>
                </a:ext>
              </a:extLst>
            </p:cNvPr>
            <p:cNvSpPr/>
            <p:nvPr/>
          </p:nvSpPr>
          <p:spPr>
            <a:xfrm>
              <a:off x="6346726" y="4033701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CFE901-B781-B772-8561-AABBD549D238}"/>
                </a:ext>
              </a:extLst>
            </p:cNvPr>
            <p:cNvSpPr txBox="1"/>
            <p:nvPr/>
          </p:nvSpPr>
          <p:spPr>
            <a:xfrm>
              <a:off x="3731339" y="1450256"/>
              <a:ext cx="1651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Frontend Framework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AE3D434-CDEE-53EB-1AAA-B41FAB053DA4}"/>
                </a:ext>
              </a:extLst>
            </p:cNvPr>
            <p:cNvSpPr txBox="1"/>
            <p:nvPr/>
          </p:nvSpPr>
          <p:spPr>
            <a:xfrm>
              <a:off x="3957970" y="2181681"/>
              <a:ext cx="153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Streamlit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(Python)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FA36C5C-C2FF-29E6-9354-01EE09AB0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5918" y="3108558"/>
              <a:ext cx="1026871" cy="60071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722C3F0-45C3-839A-A4B9-E9244236E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916" y="2989375"/>
              <a:ext cx="713760" cy="79356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70C449-6AE8-AF65-D11C-E86919B631DC}"/>
                </a:ext>
              </a:extLst>
            </p:cNvPr>
            <p:cNvSpPr txBox="1"/>
            <p:nvPr/>
          </p:nvSpPr>
          <p:spPr>
            <a:xfrm>
              <a:off x="6808840" y="1453622"/>
              <a:ext cx="1651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Backend/AI Ops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FBAED1-BA8C-C8EE-F353-2BDEFD505483}"/>
                </a:ext>
              </a:extLst>
            </p:cNvPr>
            <p:cNvSpPr txBox="1"/>
            <p:nvPr/>
          </p:nvSpPr>
          <p:spPr>
            <a:xfrm>
              <a:off x="6601133" y="2284619"/>
              <a:ext cx="20672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LLM Orchestration (</a:t>
              </a:r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JamAI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Base)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4A25E9B-4AB0-43C3-D67C-6782E5826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8442" y="2010229"/>
              <a:ext cx="713760" cy="71376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E6B69B-2633-A24F-86E5-ABFCFE5552BC}"/>
                </a:ext>
              </a:extLst>
            </p:cNvPr>
            <p:cNvSpPr txBox="1"/>
            <p:nvPr/>
          </p:nvSpPr>
          <p:spPr>
            <a:xfrm>
              <a:off x="3603976" y="4066933"/>
              <a:ext cx="18976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accent1">
                      <a:lumMod val="50000"/>
                    </a:schemeClr>
                  </a:solidFill>
                </a:rPr>
                <a:t>JamAI</a:t>
              </a:r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 components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EC0FDD-6BFA-B153-6D41-A38696DD1FF4}"/>
                </a:ext>
              </a:extLst>
            </p:cNvPr>
            <p:cNvSpPr txBox="1"/>
            <p:nvPr/>
          </p:nvSpPr>
          <p:spPr>
            <a:xfrm>
              <a:off x="3669893" y="4829638"/>
              <a:ext cx="189762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Action Tables and Knowledge Tables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4F1B27-989F-8A70-9E63-1C65B9D76FFC}"/>
                </a:ext>
              </a:extLst>
            </p:cNvPr>
            <p:cNvSpPr txBox="1"/>
            <p:nvPr/>
          </p:nvSpPr>
          <p:spPr>
            <a:xfrm>
              <a:off x="6685937" y="4066932"/>
              <a:ext cx="18976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Models deployed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A6CBA5-8B98-96BB-D7E2-D76BBCEDD52F}"/>
                </a:ext>
              </a:extLst>
            </p:cNvPr>
            <p:cNvSpPr txBox="1"/>
            <p:nvPr/>
          </p:nvSpPr>
          <p:spPr>
            <a:xfrm>
              <a:off x="6761647" y="4785272"/>
              <a:ext cx="22442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Qwen3-VL-30B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and Qwen-2-Audio-</a:t>
              </a:r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7B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0A2777ED-684A-A8E8-4222-EF186D55D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1730" y="5468744"/>
              <a:ext cx="1346040" cy="1346040"/>
            </a:xfrm>
            <a:prstGeom prst="rect">
              <a:avLst/>
            </a:prstGeom>
          </p:spPr>
        </p:pic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B5EBF2B-7285-6E4A-F3D0-28BD328FCF6C}"/>
              </a:ext>
            </a:extLst>
          </p:cNvPr>
          <p:cNvSpPr/>
          <p:nvPr/>
        </p:nvSpPr>
        <p:spPr>
          <a:xfrm>
            <a:off x="2694432" y="6243766"/>
            <a:ext cx="7030495" cy="42784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39AAC70-D5C0-14EC-6005-26BD29A1402F}"/>
              </a:ext>
            </a:extLst>
          </p:cNvPr>
          <p:cNvSpPr txBox="1"/>
          <p:nvPr/>
        </p:nvSpPr>
        <p:spPr>
          <a:xfrm>
            <a:off x="2046688" y="6209941"/>
            <a:ext cx="3114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Data Source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0A730A-B1F8-B963-BFA7-A9754E657380}"/>
              </a:ext>
            </a:extLst>
          </p:cNvPr>
          <p:cNvSpPr txBox="1"/>
          <p:nvPr/>
        </p:nvSpPr>
        <p:spPr>
          <a:xfrm>
            <a:off x="4336555" y="6214186"/>
            <a:ext cx="5388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Official Malaysia MOH Referral Guidelines</a:t>
            </a:r>
            <a:endParaRPr lang="en-MY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A02CE20-FA1C-ED92-A61B-C0934DB566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40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3C324CB-FA9B-2450-685B-851DF2575DA4}"/>
              </a:ext>
            </a:extLst>
          </p:cNvPr>
          <p:cNvSpPr/>
          <p:nvPr/>
        </p:nvSpPr>
        <p:spPr>
          <a:xfrm>
            <a:off x="-1091381" y="-314632"/>
            <a:ext cx="13578349" cy="734469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852EF3-BB11-8F89-0CCD-ED179F71763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742" y="-1189704"/>
            <a:ext cx="13863484" cy="8175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082B5A-D254-1347-AC90-802CCD6E4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1023F2-9CE4-58F3-440E-73556A4B150D}"/>
              </a:ext>
            </a:extLst>
          </p:cNvPr>
          <p:cNvSpPr txBox="1"/>
          <p:nvPr/>
        </p:nvSpPr>
        <p:spPr>
          <a:xfrm>
            <a:off x="2254044" y="39040"/>
            <a:ext cx="6887497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User Journey &amp; Demo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548D03-3CD4-3E9E-075C-C7B2EDE4D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5" y="1115114"/>
            <a:ext cx="3664367" cy="244416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8D8D1FE-957D-13DE-90E6-07BF3FF443CC}"/>
              </a:ext>
            </a:extLst>
          </p:cNvPr>
          <p:cNvGrpSpPr/>
          <p:nvPr/>
        </p:nvGrpSpPr>
        <p:grpSpPr>
          <a:xfrm>
            <a:off x="5463627" y="1115114"/>
            <a:ext cx="5096218" cy="2263029"/>
            <a:chOff x="6161718" y="1419858"/>
            <a:chExt cx="3883742" cy="226302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358DCC0-DBD4-15C8-7C34-A990A3A89649}"/>
                </a:ext>
              </a:extLst>
            </p:cNvPr>
            <p:cNvSpPr txBox="1"/>
            <p:nvPr/>
          </p:nvSpPr>
          <p:spPr>
            <a:xfrm>
              <a:off x="6161718" y="1419858"/>
              <a:ext cx="1524001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Step 1</a:t>
              </a:r>
              <a:endParaRPr lang="en-MY" sz="4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D4F808-763B-FC4D-A8C9-DF19A68F37CD}"/>
                </a:ext>
              </a:extLst>
            </p:cNvPr>
            <p:cNvSpPr txBox="1"/>
            <p:nvPr/>
          </p:nvSpPr>
          <p:spPr>
            <a:xfrm>
              <a:off x="6161718" y="2113227"/>
              <a:ext cx="388374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Data Ingestion: Input any CT scan files or prescription audio</a:t>
              </a:r>
              <a:endParaRPr lang="en-MY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FD308011-25AA-CAFF-7723-50AF66128C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437" y="3904213"/>
            <a:ext cx="3696928" cy="283145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07CD90-DA68-F477-C4D1-10F2F1C12F39}"/>
              </a:ext>
            </a:extLst>
          </p:cNvPr>
          <p:cNvGrpSpPr/>
          <p:nvPr/>
        </p:nvGrpSpPr>
        <p:grpSpPr>
          <a:xfrm>
            <a:off x="2890937" y="4071512"/>
            <a:ext cx="5096218" cy="2272297"/>
            <a:chOff x="2672456" y="3785081"/>
            <a:chExt cx="5096218" cy="227229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9689116-5AA0-AF94-5E47-09563D561784}"/>
                </a:ext>
              </a:extLst>
            </p:cNvPr>
            <p:cNvSpPr txBox="1"/>
            <p:nvPr/>
          </p:nvSpPr>
          <p:spPr>
            <a:xfrm>
              <a:off x="2672456" y="3785081"/>
              <a:ext cx="1999783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Step 2</a:t>
              </a:r>
              <a:endParaRPr lang="en-MY" sz="4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1EA8BE-5215-26D1-F25E-E2BAE8EB8BF2}"/>
                </a:ext>
              </a:extLst>
            </p:cNvPr>
            <p:cNvSpPr txBox="1"/>
            <p:nvPr/>
          </p:nvSpPr>
          <p:spPr>
            <a:xfrm>
              <a:off x="2672456" y="4487718"/>
              <a:ext cx="509621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AI Analysis &amp; Diagnosis: Dual-Engine Analysis with </a:t>
              </a:r>
              <a:r>
                <a:rPr lang="en-US" sz="3200" dirty="0" err="1">
                  <a:solidFill>
                    <a:schemeClr val="bg1"/>
                  </a:solidFill>
                </a:rPr>
                <a:t>JamAI’s</a:t>
              </a:r>
              <a:r>
                <a:rPr lang="en-US" sz="3200" dirty="0">
                  <a:solidFill>
                    <a:schemeClr val="bg1"/>
                  </a:solidFill>
                </a:rPr>
                <a:t> vision model</a:t>
              </a:r>
              <a:endParaRPr lang="en-MY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8499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7E6DC-BE40-A87B-72DF-BE185F14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215B3F-2E88-9EA8-3B6D-200807BB60D3}"/>
              </a:ext>
            </a:extLst>
          </p:cNvPr>
          <p:cNvSpPr/>
          <p:nvPr/>
        </p:nvSpPr>
        <p:spPr>
          <a:xfrm>
            <a:off x="-1091381" y="-314632"/>
            <a:ext cx="13578349" cy="734469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6820E8-F49B-D9AD-8FB5-DD9FFEB32F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742" y="-1189704"/>
            <a:ext cx="13863484" cy="8175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B91745-A209-B9C1-AC77-50C61B08C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E427E8-D392-C4EF-8246-522BDBCCC102}"/>
              </a:ext>
            </a:extLst>
          </p:cNvPr>
          <p:cNvSpPr txBox="1"/>
          <p:nvPr/>
        </p:nvSpPr>
        <p:spPr>
          <a:xfrm>
            <a:off x="2758290" y="78199"/>
            <a:ext cx="6675419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User Journey &amp; Demo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6CBAA-5829-6BC0-318A-1D9EE85A5EED}"/>
              </a:ext>
            </a:extLst>
          </p:cNvPr>
          <p:cNvSpPr txBox="1"/>
          <p:nvPr/>
        </p:nvSpPr>
        <p:spPr>
          <a:xfrm>
            <a:off x="308034" y="3921808"/>
            <a:ext cx="152400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3</a:t>
            </a:r>
            <a:endParaRPr lang="en-MY" sz="4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23F6CD-2D6C-E143-B65F-FA524E5988BF}"/>
              </a:ext>
            </a:extLst>
          </p:cNvPr>
          <p:cNvSpPr txBox="1"/>
          <p:nvPr/>
        </p:nvSpPr>
        <p:spPr>
          <a:xfrm>
            <a:off x="324466" y="4629694"/>
            <a:ext cx="38837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Actionable Decision: Automated SOP Retrieval – Hospital Recommendation</a:t>
            </a:r>
            <a:endParaRPr lang="en-MY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4F563-C4F5-EA5E-8C2D-076ADF2730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4" t="4921" r="3375"/>
          <a:stretch>
            <a:fillRect/>
          </a:stretch>
        </p:blipFill>
        <p:spPr>
          <a:xfrm>
            <a:off x="324466" y="952556"/>
            <a:ext cx="5021176" cy="2670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2CA6A1-69D8-7B9E-F0CA-04D5A4B4A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644" y="935328"/>
            <a:ext cx="4411321" cy="369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67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00D25C-FDE8-0BB2-1D9F-7C34761B86A4}"/>
              </a:ext>
            </a:extLst>
          </p:cNvPr>
          <p:cNvSpPr/>
          <p:nvPr/>
        </p:nvSpPr>
        <p:spPr>
          <a:xfrm>
            <a:off x="-334297" y="0"/>
            <a:ext cx="12722942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273D9-EBD2-6F75-5765-048809F972C4}"/>
              </a:ext>
            </a:extLst>
          </p:cNvPr>
          <p:cNvSpPr txBox="1"/>
          <p:nvPr/>
        </p:nvSpPr>
        <p:spPr>
          <a:xfrm>
            <a:off x="947058" y="253095"/>
            <a:ext cx="10955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Why </a:t>
            </a:r>
            <a:r>
              <a:rPr lang="en-US" sz="4400" dirty="0" err="1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Klinik</a:t>
            </a:r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 Desa AI Assistant?</a:t>
            </a:r>
            <a:endParaRPr lang="en-MY" sz="44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D43BE-AEFB-7C6E-A613-49D7B7FF4A4C}"/>
              </a:ext>
            </a:extLst>
          </p:cNvPr>
          <p:cNvSpPr txBox="1"/>
          <p:nvPr/>
        </p:nvSpPr>
        <p:spPr>
          <a:xfrm>
            <a:off x="277761" y="793832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59CBE3-7742-AA44-0831-EC7DFA06029F}"/>
              </a:ext>
            </a:extLst>
          </p:cNvPr>
          <p:cNvSpPr txBox="1"/>
          <p:nvPr/>
        </p:nvSpPr>
        <p:spPr>
          <a:xfrm>
            <a:off x="11088329" y="2240382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AE52E8-9FD3-785C-C205-D9150B768216}"/>
              </a:ext>
            </a:extLst>
          </p:cNvPr>
          <p:cNvSpPr txBox="1"/>
          <p:nvPr/>
        </p:nvSpPr>
        <p:spPr>
          <a:xfrm>
            <a:off x="277761" y="3429000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C2D60-1F4A-7E5F-1CC7-0006F2A3E9D2}"/>
              </a:ext>
            </a:extLst>
          </p:cNvPr>
          <p:cNvSpPr txBox="1"/>
          <p:nvPr/>
        </p:nvSpPr>
        <p:spPr>
          <a:xfrm>
            <a:off x="11088329" y="4875550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0E4FF0-4D19-40B6-FD31-E76FEF70C882}"/>
              </a:ext>
            </a:extLst>
          </p:cNvPr>
          <p:cNvSpPr txBox="1"/>
          <p:nvPr/>
        </p:nvSpPr>
        <p:spPr>
          <a:xfrm>
            <a:off x="953728" y="1253369"/>
            <a:ext cx="9861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Just a Chatbot: We are a Workflow Automation Tool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13106F-594F-9460-7A15-B920225F9E7B}"/>
              </a:ext>
            </a:extLst>
          </p:cNvPr>
          <p:cNvSpPr txBox="1"/>
          <p:nvPr/>
        </p:nvSpPr>
        <p:spPr>
          <a:xfrm>
            <a:off x="1307690" y="2671269"/>
            <a:ext cx="986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Zero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CapEx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Implementation: Adopt AI without Constraints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DA3BEA-FC5B-310C-6535-B91FB05FC6D1}"/>
              </a:ext>
            </a:extLst>
          </p:cNvPr>
          <p:cNvSpPr txBox="1"/>
          <p:nvPr/>
        </p:nvSpPr>
        <p:spPr>
          <a:xfrm>
            <a:off x="953728" y="3796781"/>
            <a:ext cx="9861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Democratizing Specialized Care: Advanced AI Diagnosis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EEFFCF-2650-1A0C-D6F3-0648C6B46EAD}"/>
              </a:ext>
            </a:extLst>
          </p:cNvPr>
          <p:cNvSpPr txBox="1"/>
          <p:nvPr/>
        </p:nvSpPr>
        <p:spPr>
          <a:xfrm>
            <a:off x="2748116" y="5327390"/>
            <a:ext cx="8340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Safety &amp; Compliance: Malaysia MOH Guidelines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DAD4ED-6998-F28D-AA5D-F93FE63F3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976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2501607" y="2235293"/>
            <a:ext cx="71887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QnA</a:t>
            </a:r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Session</a:t>
            </a:r>
            <a:endParaRPr lang="en-MY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032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059858" y="-429631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3038816" y="1778315"/>
            <a:ext cx="74206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MY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30895D-4808-D4A3-468B-555C4BB41E58}"/>
              </a:ext>
            </a:extLst>
          </p:cNvPr>
          <p:cNvSpPr txBox="1"/>
          <p:nvPr/>
        </p:nvSpPr>
        <p:spPr>
          <a:xfrm>
            <a:off x="4402780" y="3426823"/>
            <a:ext cx="3588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Klinik Desa AI Assistant</a:t>
            </a:r>
          </a:p>
          <a:p>
            <a:pPr algn="ctr"/>
            <a:r>
              <a:rPr lang="en-US" sz="2800" dirty="0" err="1">
                <a:solidFill>
                  <a:schemeClr val="bg1"/>
                </a:solidFill>
              </a:rPr>
              <a:t>KKBig</a:t>
            </a:r>
            <a:endParaRPr lang="en-MY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31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44427-3486-47DE-3F40-2469C6DDB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13973B3-86C0-5DDA-D5F4-A0A4DC2AFE5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280" y="-227515"/>
            <a:ext cx="13797280" cy="7736174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C95A224B-1279-D3F2-7D8E-845899594040}"/>
              </a:ext>
            </a:extLst>
          </p:cNvPr>
          <p:cNvSpPr/>
          <p:nvPr/>
        </p:nvSpPr>
        <p:spPr>
          <a:xfrm>
            <a:off x="-2141319" y="418135"/>
            <a:ext cx="6007262" cy="6021729"/>
          </a:xfrm>
          <a:prstGeom prst="donu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1AED154-607D-430E-FE04-E360BAED4078}"/>
              </a:ext>
            </a:extLst>
          </p:cNvPr>
          <p:cNvSpPr/>
          <p:nvPr/>
        </p:nvSpPr>
        <p:spPr>
          <a:xfrm>
            <a:off x="2848641" y="4030060"/>
            <a:ext cx="1347021" cy="13564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6" name="Graphic 5" descr="Earth globe: Americas with solid fill">
            <a:extLst>
              <a:ext uri="{FF2B5EF4-FFF2-40B4-BE49-F238E27FC236}">
                <a16:creationId xmlns:a16="http://schemas.microsoft.com/office/drawing/2014/main" id="{7FAD63BD-170E-0F10-3E74-CF828B6213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9124" y="528093"/>
            <a:ext cx="1117583" cy="1136498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6B77156A-9710-E657-F7BC-A034A046DB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56878" y="1747578"/>
            <a:ext cx="1060545" cy="1078495"/>
          </a:xfrm>
          <a:prstGeom prst="rect">
            <a:avLst/>
          </a:prstGeom>
        </p:spPr>
      </p:pic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982AB351-6AE5-2A38-BD7E-821DB0526E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91878" y="4155516"/>
            <a:ext cx="1060545" cy="1078495"/>
          </a:xfrm>
          <a:prstGeom prst="rect">
            <a:avLst/>
          </a:prstGeom>
        </p:spPr>
      </p:pic>
      <p:pic>
        <p:nvPicPr>
          <p:cNvPr id="12" name="Graphic 11" descr="Chat with solid fill">
            <a:extLst>
              <a:ext uri="{FF2B5EF4-FFF2-40B4-BE49-F238E27FC236}">
                <a16:creationId xmlns:a16="http://schemas.microsoft.com/office/drawing/2014/main" id="{4CEC009E-64AF-26DE-577C-2BE9AF2C12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1930" y="5228456"/>
            <a:ext cx="974988" cy="9914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F24AF03-3382-2B74-8EBA-1CCFDC5DD0C2}"/>
              </a:ext>
            </a:extLst>
          </p:cNvPr>
          <p:cNvSpPr/>
          <p:nvPr/>
        </p:nvSpPr>
        <p:spPr>
          <a:xfrm>
            <a:off x="5752618" y="198217"/>
            <a:ext cx="8264324" cy="6241647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7757BCA-13D4-3104-BA95-0D75FDC73D36}"/>
              </a:ext>
            </a:extLst>
          </p:cNvPr>
          <p:cNvSpPr/>
          <p:nvPr/>
        </p:nvSpPr>
        <p:spPr>
          <a:xfrm flipV="1">
            <a:off x="4401982" y="4560813"/>
            <a:ext cx="1182672" cy="147454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AF944F5-49B5-EB61-13D3-F26B01D74DE8}"/>
              </a:ext>
            </a:extLst>
          </p:cNvPr>
          <p:cNvGrpSpPr/>
          <p:nvPr/>
        </p:nvGrpSpPr>
        <p:grpSpPr>
          <a:xfrm>
            <a:off x="6977921" y="725946"/>
            <a:ext cx="6454382" cy="5113642"/>
            <a:chOff x="7267481" y="218828"/>
            <a:chExt cx="6454382" cy="51136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49DEEE6-740B-B82D-87DC-982B8F73FFE6}"/>
                </a:ext>
              </a:extLst>
            </p:cNvPr>
            <p:cNvSpPr txBox="1"/>
            <p:nvPr/>
          </p:nvSpPr>
          <p:spPr>
            <a:xfrm>
              <a:off x="7314829" y="218828"/>
              <a:ext cx="6407034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Presented by</a:t>
              </a:r>
            </a:p>
            <a:p>
              <a:endParaRPr lang="en-MY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7DC763-6D26-2C78-97C4-4E8D615D6B62}"/>
                </a:ext>
              </a:extLst>
            </p:cNvPr>
            <p:cNvSpPr txBox="1"/>
            <p:nvPr/>
          </p:nvSpPr>
          <p:spPr>
            <a:xfrm>
              <a:off x="7330454" y="1167780"/>
              <a:ext cx="4486342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KKBig</a:t>
              </a:r>
              <a:endPara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MY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A4A676-BF13-0D84-0CFB-D3AD74D5877C}"/>
                </a:ext>
              </a:extLst>
            </p:cNvPr>
            <p:cNvSpPr txBox="1"/>
            <p:nvPr/>
          </p:nvSpPr>
          <p:spPr>
            <a:xfrm>
              <a:off x="7267481" y="2488376"/>
              <a:ext cx="3891327" cy="2769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Track:</a:t>
              </a:r>
            </a:p>
            <a:p>
              <a:endParaRPr lang="en-MY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4B989D-00C1-86C6-2D77-4603B4936D46}"/>
                </a:ext>
              </a:extLst>
            </p:cNvPr>
            <p:cNvSpPr txBox="1"/>
            <p:nvPr/>
          </p:nvSpPr>
          <p:spPr>
            <a:xfrm>
              <a:off x="7267481" y="3578144"/>
              <a:ext cx="49351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5400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EmbeddedLLM</a:t>
              </a:r>
              <a:endParaRPr lang="en-MY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4A91B9C-8574-24D6-EE1F-BBDD61E3BF46}"/>
              </a:ext>
            </a:extLst>
          </p:cNvPr>
          <p:cNvSpPr txBox="1"/>
          <p:nvPr/>
        </p:nvSpPr>
        <p:spPr>
          <a:xfrm flipH="1">
            <a:off x="15570192" y="846667"/>
            <a:ext cx="3706" cy="14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sz="8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3D88BCA-1995-FC30-24C0-3AAD2653D4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52" y="2506149"/>
            <a:ext cx="1896386" cy="188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74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168E2-9B69-51DD-F6F0-C7F41449C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5248030-02AE-AE60-47DD-25B3BDEFD67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280" y="-227515"/>
            <a:ext cx="13797280" cy="7736174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7E1856A4-BDEA-4981-7653-519C8452C4FC}"/>
              </a:ext>
            </a:extLst>
          </p:cNvPr>
          <p:cNvSpPr/>
          <p:nvPr/>
        </p:nvSpPr>
        <p:spPr>
          <a:xfrm>
            <a:off x="-2141319" y="418135"/>
            <a:ext cx="6007262" cy="6021729"/>
          </a:xfrm>
          <a:prstGeom prst="donu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AA40594-6570-D021-8CD8-474E90F302A6}"/>
              </a:ext>
            </a:extLst>
          </p:cNvPr>
          <p:cNvSpPr/>
          <p:nvPr/>
        </p:nvSpPr>
        <p:spPr>
          <a:xfrm>
            <a:off x="1649915" y="5359888"/>
            <a:ext cx="1347021" cy="13564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6" name="Graphic 5" descr="Earth globe: Americas with solid fill">
            <a:extLst>
              <a:ext uri="{FF2B5EF4-FFF2-40B4-BE49-F238E27FC236}">
                <a16:creationId xmlns:a16="http://schemas.microsoft.com/office/drawing/2014/main" id="{0888EE43-A66C-8D69-262E-401989BCE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9124" y="528093"/>
            <a:ext cx="1117583" cy="1136498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31065556-A67F-3975-69F7-BD14A3AC9F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56878" y="1747578"/>
            <a:ext cx="1060545" cy="1078495"/>
          </a:xfrm>
          <a:prstGeom prst="rect">
            <a:avLst/>
          </a:prstGeom>
        </p:spPr>
      </p:pic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01DD2F5C-54CF-7291-1572-DD7782825B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56877" y="3984068"/>
            <a:ext cx="1060545" cy="1078495"/>
          </a:xfrm>
          <a:prstGeom prst="rect">
            <a:avLst/>
          </a:prstGeom>
        </p:spPr>
      </p:pic>
      <p:pic>
        <p:nvPicPr>
          <p:cNvPr id="12" name="Graphic 11" descr="Chat with solid fill">
            <a:extLst>
              <a:ext uri="{FF2B5EF4-FFF2-40B4-BE49-F238E27FC236}">
                <a16:creationId xmlns:a16="http://schemas.microsoft.com/office/drawing/2014/main" id="{AF79A40D-9C3A-135E-74B1-8ED70114BC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35931" y="5597037"/>
            <a:ext cx="974988" cy="9914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2D87AB6-F79D-465C-5CAD-37694CE68FC5}"/>
              </a:ext>
            </a:extLst>
          </p:cNvPr>
          <p:cNvSpPr/>
          <p:nvPr/>
        </p:nvSpPr>
        <p:spPr>
          <a:xfrm>
            <a:off x="5752618" y="198217"/>
            <a:ext cx="8264324" cy="6241647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6E84276-10D1-C2CF-71CE-CC7DEB2B3075}"/>
              </a:ext>
            </a:extLst>
          </p:cNvPr>
          <p:cNvSpPr/>
          <p:nvPr/>
        </p:nvSpPr>
        <p:spPr>
          <a:xfrm flipV="1">
            <a:off x="3149336" y="5937813"/>
            <a:ext cx="2603282" cy="13889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5F3C3F-6C7D-2ADC-A353-409833DDD6AC}"/>
              </a:ext>
            </a:extLst>
          </p:cNvPr>
          <p:cNvSpPr txBox="1"/>
          <p:nvPr/>
        </p:nvSpPr>
        <p:spPr>
          <a:xfrm>
            <a:off x="12278049" y="2597587"/>
            <a:ext cx="59627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sz="8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76C36-AA30-A422-B02F-2F031DD8D6CA}"/>
              </a:ext>
            </a:extLst>
          </p:cNvPr>
          <p:cNvSpPr txBox="1"/>
          <p:nvPr/>
        </p:nvSpPr>
        <p:spPr>
          <a:xfrm>
            <a:off x="6085026" y="902994"/>
            <a:ext cx="62091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Problems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Target &amp;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Key Features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Journey &amp; Demo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Choose US?</a:t>
            </a:r>
            <a:endParaRPr lang="en-MY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E1584EC-E7A2-8E1C-E7E5-DBDD7742B69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52" y="2506149"/>
            <a:ext cx="1896386" cy="188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35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CFEBAC-A6CE-A1EE-2EFD-D9CAA2A7CD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6239" y="-356400"/>
            <a:ext cx="15544800" cy="8751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5BBDF4-83C5-7B5F-FF66-4FB27A0C1982}"/>
              </a:ext>
            </a:extLst>
          </p:cNvPr>
          <p:cNvSpPr txBox="1"/>
          <p:nvPr/>
        </p:nvSpPr>
        <p:spPr>
          <a:xfrm>
            <a:off x="1428077" y="1663395"/>
            <a:ext cx="11016167" cy="37240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B0F0"/>
                </a:solidFill>
                <a:latin typeface="Arial Black" panose="020B0A04020102020204" pitchFamily="34" charset="0"/>
              </a:rPr>
              <a:t>Problem Statement: </a:t>
            </a:r>
            <a:r>
              <a:rPr lang="en-US" sz="8800" dirty="0">
                <a:solidFill>
                  <a:srgbClr val="00B0F0"/>
                </a:solidFill>
                <a:latin typeface="Arial Black" panose="020B0A04020102020204" pitchFamily="34" charset="0"/>
              </a:rPr>
              <a:t>The “Rural Healthcare Gap"</a:t>
            </a:r>
            <a:endParaRPr lang="en-MY" sz="8800" b="1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A81B95-AECD-88DF-01F6-73006FAB7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97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713C4-5E6B-47F1-48AD-6826EA169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636A253-DF0A-59B7-7077-2457FC74A6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307" y="-37283"/>
            <a:ext cx="12313617" cy="6932565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4F89160-14BA-0E6B-5C8A-FAE7BD8195A9}"/>
              </a:ext>
            </a:extLst>
          </p:cNvPr>
          <p:cNvSpPr/>
          <p:nvPr/>
        </p:nvSpPr>
        <p:spPr>
          <a:xfrm>
            <a:off x="5372057" y="2152650"/>
            <a:ext cx="754423" cy="1217164"/>
          </a:xfrm>
          <a:custGeom>
            <a:avLst/>
            <a:gdLst>
              <a:gd name="connsiteX0" fmla="*/ 642186 w 697273"/>
              <a:gd name="connsiteY0" fmla="*/ 0 h 1179498"/>
              <a:gd name="connsiteX1" fmla="*/ 655058 w 697273"/>
              <a:gd name="connsiteY1" fmla="*/ 34433 h 1179498"/>
              <a:gd name="connsiteX2" fmla="*/ 697273 w 697273"/>
              <a:gd name="connsiteY2" fmla="*/ 307809 h 1179498"/>
              <a:gd name="connsiteX3" fmla="*/ 123786 w 697273"/>
              <a:gd name="connsiteY3" fmla="*/ 1154881 h 1179498"/>
              <a:gd name="connsiteX4" fmla="*/ 55087 w 697273"/>
              <a:gd name="connsiteY4" fmla="*/ 1179498 h 1179498"/>
              <a:gd name="connsiteX5" fmla="*/ 42215 w 697273"/>
              <a:gd name="connsiteY5" fmla="*/ 1145065 h 1179498"/>
              <a:gd name="connsiteX6" fmla="*/ 0 w 697273"/>
              <a:gd name="connsiteY6" fmla="*/ 871689 h 1179498"/>
              <a:gd name="connsiteX7" fmla="*/ 573487 w 697273"/>
              <a:gd name="connsiteY7" fmla="*/ 24617 h 1179498"/>
              <a:gd name="connsiteX8" fmla="*/ 642186 w 697273"/>
              <a:gd name="connsiteY8" fmla="*/ 0 h 1179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7273" h="1179498">
                <a:moveTo>
                  <a:pt x="642186" y="0"/>
                </a:moveTo>
                <a:lnTo>
                  <a:pt x="655058" y="34433"/>
                </a:lnTo>
                <a:cubicBezTo>
                  <a:pt x="682494" y="120792"/>
                  <a:pt x="697273" y="212611"/>
                  <a:pt x="697273" y="307809"/>
                </a:cubicBezTo>
                <a:cubicBezTo>
                  <a:pt x="697273" y="688602"/>
                  <a:pt x="460800" y="1015321"/>
                  <a:pt x="123786" y="1154881"/>
                </a:cubicBezTo>
                <a:lnTo>
                  <a:pt x="55087" y="1179498"/>
                </a:lnTo>
                <a:lnTo>
                  <a:pt x="42215" y="1145065"/>
                </a:lnTo>
                <a:cubicBezTo>
                  <a:pt x="14780" y="1058706"/>
                  <a:pt x="0" y="966887"/>
                  <a:pt x="0" y="871689"/>
                </a:cubicBezTo>
                <a:cubicBezTo>
                  <a:pt x="0" y="490896"/>
                  <a:pt x="236473" y="164177"/>
                  <a:pt x="573487" y="24617"/>
                </a:cubicBezTo>
                <a:lnTo>
                  <a:pt x="64218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0317C2E-61D9-7710-75A5-643779CAA529}"/>
              </a:ext>
            </a:extLst>
          </p:cNvPr>
          <p:cNvSpPr/>
          <p:nvPr/>
        </p:nvSpPr>
        <p:spPr>
          <a:xfrm>
            <a:off x="7143073" y="3375156"/>
            <a:ext cx="794017" cy="1217164"/>
          </a:xfrm>
          <a:custGeom>
            <a:avLst/>
            <a:gdLst>
              <a:gd name="connsiteX0" fmla="*/ 59808 w 794017"/>
              <a:gd name="connsiteY0" fmla="*/ 0 h 1217164"/>
              <a:gd name="connsiteX1" fmla="*/ 134260 w 794017"/>
              <a:gd name="connsiteY1" fmla="*/ 18743 h 1217164"/>
              <a:gd name="connsiteX2" fmla="*/ 794017 w 794017"/>
              <a:gd name="connsiteY2" fmla="*/ 896728 h 1217164"/>
              <a:gd name="connsiteX3" fmla="*/ 751802 w 794017"/>
              <a:gd name="connsiteY3" fmla="*/ 1170104 h 1217164"/>
              <a:gd name="connsiteX4" fmla="*/ 734210 w 794017"/>
              <a:gd name="connsiteY4" fmla="*/ 1217164 h 1217164"/>
              <a:gd name="connsiteX5" fmla="*/ 659757 w 794017"/>
              <a:gd name="connsiteY5" fmla="*/ 1198420 h 1217164"/>
              <a:gd name="connsiteX6" fmla="*/ 0 w 794017"/>
              <a:gd name="connsiteY6" fmla="*/ 320435 h 1217164"/>
              <a:gd name="connsiteX7" fmla="*/ 42215 w 794017"/>
              <a:gd name="connsiteY7" fmla="*/ 47059 h 1217164"/>
              <a:gd name="connsiteX8" fmla="*/ 59808 w 794017"/>
              <a:gd name="connsiteY8" fmla="*/ 0 h 121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4017" h="1217164">
                <a:moveTo>
                  <a:pt x="59808" y="0"/>
                </a:moveTo>
                <a:lnTo>
                  <a:pt x="134260" y="18743"/>
                </a:lnTo>
                <a:cubicBezTo>
                  <a:pt x="516490" y="135139"/>
                  <a:pt x="794017" y="484202"/>
                  <a:pt x="794017" y="896728"/>
                </a:cubicBezTo>
                <a:cubicBezTo>
                  <a:pt x="794017" y="991926"/>
                  <a:pt x="779238" y="1083745"/>
                  <a:pt x="751802" y="1170104"/>
                </a:cubicBezTo>
                <a:lnTo>
                  <a:pt x="734210" y="1217164"/>
                </a:lnTo>
                <a:lnTo>
                  <a:pt x="659757" y="1198420"/>
                </a:lnTo>
                <a:cubicBezTo>
                  <a:pt x="277527" y="1082025"/>
                  <a:pt x="0" y="732961"/>
                  <a:pt x="0" y="320435"/>
                </a:cubicBezTo>
                <a:cubicBezTo>
                  <a:pt x="0" y="225237"/>
                  <a:pt x="14780" y="133418"/>
                  <a:pt x="42215" y="47059"/>
                </a:cubicBezTo>
                <a:lnTo>
                  <a:pt x="59808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80CCC0C-C4FB-7467-196A-E03A0D643AA1}"/>
              </a:ext>
            </a:extLst>
          </p:cNvPr>
          <p:cNvSpPr/>
          <p:nvPr/>
        </p:nvSpPr>
        <p:spPr>
          <a:xfrm>
            <a:off x="4982888" y="4572000"/>
            <a:ext cx="1356952" cy="589935"/>
          </a:xfrm>
          <a:custGeom>
            <a:avLst/>
            <a:gdLst>
              <a:gd name="connsiteX0" fmla="*/ 674644 w 1349289"/>
              <a:gd name="connsiteY0" fmla="*/ 0 h 563880"/>
              <a:gd name="connsiteX1" fmla="*/ 1338604 w 1349289"/>
              <a:gd name="connsiteY1" fmla="*/ 269262 h 563880"/>
              <a:gd name="connsiteX2" fmla="*/ 1349289 w 1349289"/>
              <a:gd name="connsiteY2" fmla="*/ 281941 h 563880"/>
              <a:gd name="connsiteX3" fmla="*/ 1338605 w 1349289"/>
              <a:gd name="connsiteY3" fmla="*/ 294619 h 563880"/>
              <a:gd name="connsiteX4" fmla="*/ 674645 w 1349289"/>
              <a:gd name="connsiteY4" fmla="*/ 563880 h 563880"/>
              <a:gd name="connsiteX5" fmla="*/ 10685 w 1349289"/>
              <a:gd name="connsiteY5" fmla="*/ 294619 h 563880"/>
              <a:gd name="connsiteX6" fmla="*/ 0 w 1349289"/>
              <a:gd name="connsiteY6" fmla="*/ 281940 h 563880"/>
              <a:gd name="connsiteX7" fmla="*/ 10684 w 1349289"/>
              <a:gd name="connsiteY7" fmla="*/ 269262 h 563880"/>
              <a:gd name="connsiteX8" fmla="*/ 674644 w 1349289"/>
              <a:gd name="connsiteY8" fmla="*/ 0 h 563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9289" h="563880">
                <a:moveTo>
                  <a:pt x="674644" y="0"/>
                </a:moveTo>
                <a:cubicBezTo>
                  <a:pt x="933937" y="0"/>
                  <a:pt x="1168682" y="102898"/>
                  <a:pt x="1338604" y="269262"/>
                </a:cubicBezTo>
                <a:lnTo>
                  <a:pt x="1349289" y="281941"/>
                </a:lnTo>
                <a:lnTo>
                  <a:pt x="1338605" y="294619"/>
                </a:lnTo>
                <a:cubicBezTo>
                  <a:pt x="1168683" y="460982"/>
                  <a:pt x="933938" y="563880"/>
                  <a:pt x="674645" y="563880"/>
                </a:cubicBezTo>
                <a:cubicBezTo>
                  <a:pt x="415353" y="563880"/>
                  <a:pt x="180607" y="460982"/>
                  <a:pt x="10685" y="294619"/>
                </a:cubicBezTo>
                <a:lnTo>
                  <a:pt x="0" y="281940"/>
                </a:lnTo>
                <a:lnTo>
                  <a:pt x="10684" y="269262"/>
                </a:lnTo>
                <a:cubicBezTo>
                  <a:pt x="180606" y="102898"/>
                  <a:pt x="415352" y="0"/>
                  <a:pt x="674644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3C632B3-D82B-C255-19B3-6947A631AF9B}"/>
              </a:ext>
            </a:extLst>
          </p:cNvPr>
          <p:cNvSpPr/>
          <p:nvPr/>
        </p:nvSpPr>
        <p:spPr>
          <a:xfrm>
            <a:off x="4721515" y="2110741"/>
            <a:ext cx="3174515" cy="3051194"/>
          </a:xfrm>
          <a:custGeom>
            <a:avLst/>
            <a:gdLst>
              <a:gd name="connsiteX0" fmla="*/ 1617161 w 3174515"/>
              <a:gd name="connsiteY0" fmla="*/ 0 h 3051194"/>
              <a:gd name="connsiteX1" fmla="*/ 2556142 w 3174515"/>
              <a:gd name="connsiteY1" fmla="*/ 919316 h 3051194"/>
              <a:gd name="connsiteX2" fmla="*/ 2513927 w 3174515"/>
              <a:gd name="connsiteY2" fmla="*/ 1192692 h 3051194"/>
              <a:gd name="connsiteX3" fmla="*/ 2498233 w 3174515"/>
              <a:gd name="connsiteY3" fmla="*/ 1234676 h 3051194"/>
              <a:gd name="connsiteX4" fmla="*/ 2500113 w 3174515"/>
              <a:gd name="connsiteY4" fmla="*/ 1235150 h 3051194"/>
              <a:gd name="connsiteX5" fmla="*/ 2482520 w 3174515"/>
              <a:gd name="connsiteY5" fmla="*/ 1282209 h 3051194"/>
              <a:gd name="connsiteX6" fmla="*/ 2440305 w 3174515"/>
              <a:gd name="connsiteY6" fmla="*/ 1555585 h 3051194"/>
              <a:gd name="connsiteX7" fmla="*/ 3100062 w 3174515"/>
              <a:gd name="connsiteY7" fmla="*/ 2433570 h 3051194"/>
              <a:gd name="connsiteX8" fmla="*/ 3174515 w 3174515"/>
              <a:gd name="connsiteY8" fmla="*/ 2452314 h 3051194"/>
              <a:gd name="connsiteX9" fmla="*/ 3160532 w 3174515"/>
              <a:gd name="connsiteY9" fmla="*/ 2489717 h 3051194"/>
              <a:gd name="connsiteX10" fmla="*/ 2295341 w 3174515"/>
              <a:gd name="connsiteY10" fmla="*/ 3051194 h 3051194"/>
              <a:gd name="connsiteX11" fmla="*/ 1631381 w 3174515"/>
              <a:gd name="connsiteY11" fmla="*/ 2781933 h 3051194"/>
              <a:gd name="connsiteX12" fmla="*/ 1617161 w 3174515"/>
              <a:gd name="connsiteY12" fmla="*/ 2765059 h 3051194"/>
              <a:gd name="connsiteX13" fmla="*/ 1516723 w 3174515"/>
              <a:gd name="connsiteY13" fmla="*/ 2645876 h 3051194"/>
              <a:gd name="connsiteX14" fmla="*/ 1516709 w 3174515"/>
              <a:gd name="connsiteY14" fmla="*/ 2645853 h 3051194"/>
              <a:gd name="connsiteX15" fmla="*/ 1455813 w 3174515"/>
              <a:gd name="connsiteY15" fmla="*/ 2542124 h 3051194"/>
              <a:gd name="connsiteX16" fmla="*/ 1440646 w 3174515"/>
              <a:gd name="connsiteY16" fmla="*/ 2509796 h 3051194"/>
              <a:gd name="connsiteX17" fmla="*/ 1407089 w 3174515"/>
              <a:gd name="connsiteY17" fmla="*/ 2426412 h 3051194"/>
              <a:gd name="connsiteX18" fmla="*/ 1395481 w 3174515"/>
              <a:gd name="connsiteY18" fmla="*/ 2392110 h 3051194"/>
              <a:gd name="connsiteX19" fmla="*/ 1367180 w 3174515"/>
              <a:gd name="connsiteY19" fmla="*/ 2271885 h 3051194"/>
              <a:gd name="connsiteX20" fmla="*/ 1367179 w 3174515"/>
              <a:gd name="connsiteY20" fmla="*/ 2271882 h 3051194"/>
              <a:gd name="connsiteX21" fmla="*/ 1360276 w 3174515"/>
              <a:gd name="connsiteY21" fmla="*/ 2182554 h 3051194"/>
              <a:gd name="connsiteX22" fmla="*/ 1356360 w 3174515"/>
              <a:gd name="connsiteY22" fmla="*/ 2131879 h 3051194"/>
              <a:gd name="connsiteX23" fmla="*/ 1356360 w 3174515"/>
              <a:gd name="connsiteY23" fmla="*/ 2131879 h 3051194"/>
              <a:gd name="connsiteX24" fmla="*/ 1360276 w 3174515"/>
              <a:gd name="connsiteY24" fmla="*/ 2182554 h 3051194"/>
              <a:gd name="connsiteX25" fmla="*/ 1367179 w 3174515"/>
              <a:gd name="connsiteY25" fmla="*/ 2271881 h 3051194"/>
              <a:gd name="connsiteX26" fmla="*/ 1367179 w 3174515"/>
              <a:gd name="connsiteY26" fmla="*/ 2271882 h 3051194"/>
              <a:gd name="connsiteX27" fmla="*/ 1367179 w 3174515"/>
              <a:gd name="connsiteY27" fmla="*/ 2271882 h 3051194"/>
              <a:gd name="connsiteX28" fmla="*/ 1367180 w 3174515"/>
              <a:gd name="connsiteY28" fmla="*/ 2271885 h 3051194"/>
              <a:gd name="connsiteX29" fmla="*/ 1388884 w 3174515"/>
              <a:gd name="connsiteY29" fmla="*/ 2372618 h 3051194"/>
              <a:gd name="connsiteX30" fmla="*/ 1395481 w 3174515"/>
              <a:gd name="connsiteY30" fmla="*/ 2392110 h 3051194"/>
              <a:gd name="connsiteX31" fmla="*/ 1398575 w 3174515"/>
              <a:gd name="connsiteY31" fmla="*/ 2405256 h 3051194"/>
              <a:gd name="connsiteX32" fmla="*/ 1407089 w 3174515"/>
              <a:gd name="connsiteY32" fmla="*/ 2426412 h 3051194"/>
              <a:gd name="connsiteX33" fmla="*/ 1421491 w 3174515"/>
              <a:gd name="connsiteY33" fmla="*/ 2468969 h 3051194"/>
              <a:gd name="connsiteX34" fmla="*/ 1440646 w 3174515"/>
              <a:gd name="connsiteY34" fmla="*/ 2509796 h 3051194"/>
              <a:gd name="connsiteX35" fmla="*/ 1448954 w 3174515"/>
              <a:gd name="connsiteY35" fmla="*/ 2530441 h 3051194"/>
              <a:gd name="connsiteX36" fmla="*/ 1455813 w 3174515"/>
              <a:gd name="connsiteY36" fmla="*/ 2542124 h 3051194"/>
              <a:gd name="connsiteX37" fmla="*/ 1464328 w 3174515"/>
              <a:gd name="connsiteY37" fmla="*/ 2560274 h 3051194"/>
              <a:gd name="connsiteX38" fmla="*/ 1516709 w 3174515"/>
              <a:gd name="connsiteY38" fmla="*/ 2645853 h 3051194"/>
              <a:gd name="connsiteX39" fmla="*/ 1516723 w 3174515"/>
              <a:gd name="connsiteY39" fmla="*/ 2645877 h 3051194"/>
              <a:gd name="connsiteX40" fmla="*/ 1617161 w 3174515"/>
              <a:gd name="connsiteY40" fmla="*/ 2765060 h 3051194"/>
              <a:gd name="connsiteX41" fmla="*/ 1613625 w 3174515"/>
              <a:gd name="connsiteY41" fmla="*/ 2769256 h 3051194"/>
              <a:gd name="connsiteX42" fmla="*/ 1602940 w 3174515"/>
              <a:gd name="connsiteY42" fmla="*/ 2756577 h 3051194"/>
              <a:gd name="connsiteX43" fmla="*/ 938980 w 3174515"/>
              <a:gd name="connsiteY43" fmla="*/ 2487315 h 3051194"/>
              <a:gd name="connsiteX44" fmla="*/ 275020 w 3174515"/>
              <a:gd name="connsiteY44" fmla="*/ 2756577 h 3051194"/>
              <a:gd name="connsiteX45" fmla="*/ 264336 w 3174515"/>
              <a:gd name="connsiteY45" fmla="*/ 2769255 h 3051194"/>
              <a:gd name="connsiteX46" fmla="*/ 160363 w 3174515"/>
              <a:gd name="connsiteY46" fmla="*/ 2645877 h 3051194"/>
              <a:gd name="connsiteX47" fmla="*/ 0 w 3174515"/>
              <a:gd name="connsiteY47" fmla="*/ 2131879 h 3051194"/>
              <a:gd name="connsiteX48" fmla="*/ 659757 w 3174515"/>
              <a:gd name="connsiteY48" fmla="*/ 1253894 h 3051194"/>
              <a:gd name="connsiteX49" fmla="*/ 736091 w 3174515"/>
              <a:gd name="connsiteY49" fmla="*/ 1234677 h 3051194"/>
              <a:gd name="connsiteX50" fmla="*/ 733267 w 3174515"/>
              <a:gd name="connsiteY50" fmla="*/ 1227125 h 3051194"/>
              <a:gd name="connsiteX51" fmla="*/ 801966 w 3174515"/>
              <a:gd name="connsiteY51" fmla="*/ 1202508 h 3051194"/>
              <a:gd name="connsiteX52" fmla="*/ 1375453 w 3174515"/>
              <a:gd name="connsiteY52" fmla="*/ 355436 h 3051194"/>
              <a:gd name="connsiteX53" fmla="*/ 1333238 w 3174515"/>
              <a:gd name="connsiteY53" fmla="*/ 82060 h 3051194"/>
              <a:gd name="connsiteX54" fmla="*/ 1320366 w 3174515"/>
              <a:gd name="connsiteY54" fmla="*/ 47627 h 3051194"/>
              <a:gd name="connsiteX55" fmla="*/ 1337937 w 3174515"/>
              <a:gd name="connsiteY55" fmla="*/ 41331 h 3051194"/>
              <a:gd name="connsiteX56" fmla="*/ 1617161 w 3174515"/>
              <a:gd name="connsiteY56" fmla="*/ 0 h 305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4515" h="3051194">
                <a:moveTo>
                  <a:pt x="1617161" y="0"/>
                </a:moveTo>
                <a:cubicBezTo>
                  <a:pt x="2135746" y="0"/>
                  <a:pt x="2556142" y="411592"/>
                  <a:pt x="2556142" y="919316"/>
                </a:cubicBezTo>
                <a:cubicBezTo>
                  <a:pt x="2556142" y="1014514"/>
                  <a:pt x="2541363" y="1106333"/>
                  <a:pt x="2513927" y="1192692"/>
                </a:cubicBezTo>
                <a:lnTo>
                  <a:pt x="2498233" y="1234676"/>
                </a:lnTo>
                <a:lnTo>
                  <a:pt x="2500113" y="1235150"/>
                </a:lnTo>
                <a:lnTo>
                  <a:pt x="2482520" y="1282209"/>
                </a:lnTo>
                <a:cubicBezTo>
                  <a:pt x="2455085" y="1368568"/>
                  <a:pt x="2440305" y="1460387"/>
                  <a:pt x="2440305" y="1555585"/>
                </a:cubicBezTo>
                <a:cubicBezTo>
                  <a:pt x="2440305" y="1968111"/>
                  <a:pt x="2717832" y="2317175"/>
                  <a:pt x="3100062" y="2433570"/>
                </a:cubicBezTo>
                <a:lnTo>
                  <a:pt x="3174515" y="2452314"/>
                </a:lnTo>
                <a:lnTo>
                  <a:pt x="3160532" y="2489717"/>
                </a:lnTo>
                <a:cubicBezTo>
                  <a:pt x="3017987" y="2819674"/>
                  <a:pt x="2684280" y="3051194"/>
                  <a:pt x="2295341" y="3051194"/>
                </a:cubicBezTo>
                <a:cubicBezTo>
                  <a:pt x="2036049" y="3051194"/>
                  <a:pt x="1801303" y="2948296"/>
                  <a:pt x="1631381" y="2781933"/>
                </a:cubicBezTo>
                <a:lnTo>
                  <a:pt x="1617161" y="2765059"/>
                </a:lnTo>
                <a:lnTo>
                  <a:pt x="1516723" y="2645876"/>
                </a:lnTo>
                <a:lnTo>
                  <a:pt x="1516709" y="2645853"/>
                </a:lnTo>
                <a:lnTo>
                  <a:pt x="1455813" y="2542124"/>
                </a:lnTo>
                <a:lnTo>
                  <a:pt x="1440646" y="2509796"/>
                </a:lnTo>
                <a:lnTo>
                  <a:pt x="1407089" y="2426412"/>
                </a:lnTo>
                <a:lnTo>
                  <a:pt x="1395481" y="2392110"/>
                </a:lnTo>
                <a:lnTo>
                  <a:pt x="1367180" y="2271885"/>
                </a:lnTo>
                <a:lnTo>
                  <a:pt x="1367179" y="2271882"/>
                </a:lnTo>
                <a:lnTo>
                  <a:pt x="1360276" y="2182554"/>
                </a:lnTo>
                <a:lnTo>
                  <a:pt x="1356360" y="2131879"/>
                </a:lnTo>
                <a:lnTo>
                  <a:pt x="1356360" y="2131879"/>
                </a:lnTo>
                <a:lnTo>
                  <a:pt x="1360276" y="2182554"/>
                </a:lnTo>
                <a:lnTo>
                  <a:pt x="1367179" y="2271881"/>
                </a:lnTo>
                <a:lnTo>
                  <a:pt x="1367179" y="2271882"/>
                </a:lnTo>
                <a:lnTo>
                  <a:pt x="1367179" y="2271882"/>
                </a:lnTo>
                <a:lnTo>
                  <a:pt x="1367180" y="2271885"/>
                </a:lnTo>
                <a:lnTo>
                  <a:pt x="1388884" y="2372618"/>
                </a:lnTo>
                <a:lnTo>
                  <a:pt x="1395481" y="2392110"/>
                </a:lnTo>
                <a:lnTo>
                  <a:pt x="1398575" y="2405256"/>
                </a:lnTo>
                <a:lnTo>
                  <a:pt x="1407089" y="2426412"/>
                </a:lnTo>
                <a:lnTo>
                  <a:pt x="1421491" y="2468969"/>
                </a:lnTo>
                <a:lnTo>
                  <a:pt x="1440646" y="2509796"/>
                </a:lnTo>
                <a:lnTo>
                  <a:pt x="1448954" y="2530441"/>
                </a:lnTo>
                <a:lnTo>
                  <a:pt x="1455813" y="2542124"/>
                </a:lnTo>
                <a:lnTo>
                  <a:pt x="1464328" y="2560274"/>
                </a:lnTo>
                <a:lnTo>
                  <a:pt x="1516709" y="2645853"/>
                </a:lnTo>
                <a:lnTo>
                  <a:pt x="1516723" y="2645877"/>
                </a:lnTo>
                <a:lnTo>
                  <a:pt x="1617161" y="2765060"/>
                </a:lnTo>
                <a:lnTo>
                  <a:pt x="1613625" y="2769256"/>
                </a:lnTo>
                <a:lnTo>
                  <a:pt x="1602940" y="2756577"/>
                </a:lnTo>
                <a:cubicBezTo>
                  <a:pt x="1433018" y="2590213"/>
                  <a:pt x="1198273" y="2487315"/>
                  <a:pt x="938980" y="2487315"/>
                </a:cubicBezTo>
                <a:cubicBezTo>
                  <a:pt x="679688" y="2487315"/>
                  <a:pt x="444942" y="2590213"/>
                  <a:pt x="275020" y="2756577"/>
                </a:cubicBezTo>
                <a:lnTo>
                  <a:pt x="264336" y="2769255"/>
                </a:lnTo>
                <a:lnTo>
                  <a:pt x="160363" y="2645877"/>
                </a:lnTo>
                <a:cubicBezTo>
                  <a:pt x="59118" y="2499154"/>
                  <a:pt x="0" y="2322276"/>
                  <a:pt x="0" y="2131879"/>
                </a:cubicBezTo>
                <a:cubicBezTo>
                  <a:pt x="0" y="1719353"/>
                  <a:pt x="277527" y="1370290"/>
                  <a:pt x="659757" y="1253894"/>
                </a:cubicBezTo>
                <a:lnTo>
                  <a:pt x="736091" y="1234677"/>
                </a:lnTo>
                <a:lnTo>
                  <a:pt x="733267" y="1227125"/>
                </a:lnTo>
                <a:lnTo>
                  <a:pt x="801966" y="1202508"/>
                </a:lnTo>
                <a:cubicBezTo>
                  <a:pt x="1138980" y="1062948"/>
                  <a:pt x="1375453" y="736229"/>
                  <a:pt x="1375453" y="355436"/>
                </a:cubicBezTo>
                <a:cubicBezTo>
                  <a:pt x="1375453" y="260238"/>
                  <a:pt x="1360674" y="168419"/>
                  <a:pt x="1333238" y="82060"/>
                </a:cubicBezTo>
                <a:lnTo>
                  <a:pt x="1320366" y="47627"/>
                </a:lnTo>
                <a:lnTo>
                  <a:pt x="1337937" y="41331"/>
                </a:lnTo>
                <a:cubicBezTo>
                  <a:pt x="1426144" y="14470"/>
                  <a:pt x="1519927" y="0"/>
                  <a:pt x="161716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75F383-F1AF-098C-5AF7-4DEA11156A99}"/>
              </a:ext>
            </a:extLst>
          </p:cNvPr>
          <p:cNvSpPr txBox="1"/>
          <p:nvPr/>
        </p:nvSpPr>
        <p:spPr>
          <a:xfrm>
            <a:off x="4675799" y="3096935"/>
            <a:ext cx="29321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The Problems</a:t>
            </a:r>
            <a:endParaRPr lang="en-MY" sz="4400" dirty="0">
              <a:solidFill>
                <a:schemeClr val="bg1"/>
              </a:solidFill>
            </a:endParaRPr>
          </a:p>
        </p:txBody>
      </p:sp>
      <p:pic>
        <p:nvPicPr>
          <p:cNvPr id="4" name="Graphic 3" descr="Exclamation mark with solid fill">
            <a:extLst>
              <a:ext uri="{FF2B5EF4-FFF2-40B4-BE49-F238E27FC236}">
                <a16:creationId xmlns:a16="http://schemas.microsoft.com/office/drawing/2014/main" id="{01FF8F5A-D144-8A43-F3EE-6161B49D5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0228" y="2486275"/>
            <a:ext cx="570064" cy="570064"/>
          </a:xfrm>
          <a:prstGeom prst="rect">
            <a:avLst/>
          </a:prstGeom>
        </p:spPr>
      </p:pic>
      <p:pic>
        <p:nvPicPr>
          <p:cNvPr id="6" name="Graphic 5" descr="Eye with solid fill">
            <a:extLst>
              <a:ext uri="{FF2B5EF4-FFF2-40B4-BE49-F238E27FC236}">
                <a16:creationId xmlns:a16="http://schemas.microsoft.com/office/drawing/2014/main" id="{896E4037-78A1-92D6-E369-102DEF914E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1245" y="4552990"/>
            <a:ext cx="655257" cy="655257"/>
          </a:xfrm>
          <a:prstGeom prst="rect">
            <a:avLst/>
          </a:prstGeom>
        </p:spPr>
      </p:pic>
      <p:pic>
        <p:nvPicPr>
          <p:cNvPr id="9" name="Graphic 8" descr="Questions with solid fill">
            <a:extLst>
              <a:ext uri="{FF2B5EF4-FFF2-40B4-BE49-F238E27FC236}">
                <a16:creationId xmlns:a16="http://schemas.microsoft.com/office/drawing/2014/main" id="{14682252-8089-EA10-5822-F6A21F6EBA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69949" y="3712014"/>
            <a:ext cx="543447" cy="54344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187835C-839E-9CF3-0424-74746CCD8A97}"/>
              </a:ext>
            </a:extLst>
          </p:cNvPr>
          <p:cNvGrpSpPr/>
          <p:nvPr/>
        </p:nvGrpSpPr>
        <p:grpSpPr>
          <a:xfrm>
            <a:off x="479147" y="468154"/>
            <a:ext cx="11233706" cy="4562946"/>
            <a:chOff x="266219" y="1193987"/>
            <a:chExt cx="11233706" cy="45629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DF17AE-2CE1-8AA8-5CF3-AAB99A70C9C2}"/>
                </a:ext>
              </a:extLst>
            </p:cNvPr>
            <p:cNvSpPr txBox="1"/>
            <p:nvPr/>
          </p:nvSpPr>
          <p:spPr>
            <a:xfrm>
              <a:off x="3474292" y="4229118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1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7DECA4-998E-3305-CB01-1D48557B8DA6}"/>
                </a:ext>
              </a:extLst>
            </p:cNvPr>
            <p:cNvSpPr txBox="1"/>
            <p:nvPr/>
          </p:nvSpPr>
          <p:spPr>
            <a:xfrm>
              <a:off x="3674982" y="1193987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2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24784E-BA2C-307A-06BE-C12A29B5A51E}"/>
                </a:ext>
              </a:extLst>
            </p:cNvPr>
            <p:cNvSpPr txBox="1"/>
            <p:nvPr/>
          </p:nvSpPr>
          <p:spPr>
            <a:xfrm>
              <a:off x="8110592" y="4159901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3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3C0160D-C57C-6F48-BD97-51D3E0DDBD32}"/>
                </a:ext>
              </a:extLst>
            </p:cNvPr>
            <p:cNvSpPr txBox="1"/>
            <p:nvPr/>
          </p:nvSpPr>
          <p:spPr>
            <a:xfrm>
              <a:off x="266219" y="4556604"/>
              <a:ext cx="3298726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Burden Overload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879A498-6145-9F9C-7689-5D7704A047F2}"/>
                </a:ext>
              </a:extLst>
            </p:cNvPr>
            <p:cNvSpPr txBox="1"/>
            <p:nvPr/>
          </p:nvSpPr>
          <p:spPr>
            <a:xfrm>
              <a:off x="4462871" y="1299386"/>
              <a:ext cx="3516075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Specialists Scarcity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FCC026A-999A-C102-A62C-A5EE5A366EB9}"/>
                </a:ext>
              </a:extLst>
            </p:cNvPr>
            <p:cNvSpPr txBox="1"/>
            <p:nvPr/>
          </p:nvSpPr>
          <p:spPr>
            <a:xfrm>
              <a:off x="8939611" y="4437156"/>
              <a:ext cx="2560314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Complex SOPS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0CAA9DE-C6B7-2D77-777B-C2CD5ADD85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4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565 0.53912 L 0.00026 2.96296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76" y="-2696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51 0.37315 L -2.91667E-6 -2.22222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19" y="-1865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-0.51968 L -0.00169 -0.00139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590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5" grpId="0" animBg="1"/>
      <p:bldP spid="23" grpId="0" animBg="1"/>
      <p:bldP spid="32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37724-B518-6EDF-5A81-531AB2FE0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66E219-593A-B082-62DC-A5C3780AA9FD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30CC6E-4EE5-4030-975E-35FAC9AB3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D1E373-214D-906E-A522-076EF49B5B9F}"/>
              </a:ext>
            </a:extLst>
          </p:cNvPr>
          <p:cNvSpPr txBox="1"/>
          <p:nvPr/>
        </p:nvSpPr>
        <p:spPr>
          <a:xfrm>
            <a:off x="2523581" y="1863693"/>
            <a:ext cx="7144838" cy="280076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Target </a:t>
            </a:r>
            <a:r>
              <a:rPr lang="en-MY" sz="8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&amp; Solution</a:t>
            </a:r>
            <a:endParaRPr lang="en-US" sz="8800" b="1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C07ADD-5B15-7F69-723D-22641A8AD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17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59BFF-20F8-A2CD-B2DF-749124A48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1A4675A-3964-55D6-D48A-746A9CF0E5ED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5FF785-4910-37C0-CAD3-B1F02E768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33" y="6200638"/>
            <a:ext cx="1683792" cy="9182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A2A55-2EEC-55DA-1FEA-091E42279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1A1A23-6C40-C9F9-CE43-46C14ECD0B29}"/>
              </a:ext>
            </a:extLst>
          </p:cNvPr>
          <p:cNvSpPr txBox="1"/>
          <p:nvPr/>
        </p:nvSpPr>
        <p:spPr>
          <a:xfrm>
            <a:off x="1874652" y="221706"/>
            <a:ext cx="816408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Target Users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0A7001-C935-9AF2-6691-41AD89DBE167}"/>
              </a:ext>
            </a:extLst>
          </p:cNvPr>
          <p:cNvSpPr/>
          <p:nvPr/>
        </p:nvSpPr>
        <p:spPr>
          <a:xfrm>
            <a:off x="2079523" y="1281783"/>
            <a:ext cx="3210233" cy="4820265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3E0E3A-658E-3A7B-BE67-B323B778E110}"/>
              </a:ext>
            </a:extLst>
          </p:cNvPr>
          <p:cNvSpPr/>
          <p:nvPr/>
        </p:nvSpPr>
        <p:spPr>
          <a:xfrm>
            <a:off x="6730180" y="1274409"/>
            <a:ext cx="3210233" cy="4827639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28A331-CDFE-E72A-E112-C04D25495AE3}"/>
              </a:ext>
            </a:extLst>
          </p:cNvPr>
          <p:cNvSpPr txBox="1"/>
          <p:nvPr/>
        </p:nvSpPr>
        <p:spPr>
          <a:xfrm>
            <a:off x="2639961" y="1700981"/>
            <a:ext cx="2054942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Medical Officers in Rural and District Clinics</a:t>
            </a:r>
            <a:endParaRPr lang="en-MY" sz="4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951960-EE9B-EF13-A607-34C3F5BA398C}"/>
              </a:ext>
            </a:extLst>
          </p:cNvPr>
          <p:cNvSpPr txBox="1"/>
          <p:nvPr/>
        </p:nvSpPr>
        <p:spPr>
          <a:xfrm>
            <a:off x="6931742" y="1700981"/>
            <a:ext cx="2900515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Junior Doctors in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Busy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Departments</a:t>
            </a:r>
            <a:endParaRPr lang="en-MY" sz="4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FF09A-6B93-1EFD-7500-7EDA5D487C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7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360A6-C2D4-5181-82AB-C61DABED1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84EB02-9D62-115F-74E3-B2A39382DEE8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AC181B-8BC1-B43F-2EC1-E6F6BA17E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33" y="6200638"/>
            <a:ext cx="1683792" cy="9182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CB726D3-0EEA-B828-E6B7-10E42589E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49DB34-D5D1-8455-3AEE-38FAB9FD1BAE}"/>
              </a:ext>
            </a:extLst>
          </p:cNvPr>
          <p:cNvSpPr txBox="1"/>
          <p:nvPr/>
        </p:nvSpPr>
        <p:spPr>
          <a:xfrm>
            <a:off x="1787816" y="49221"/>
            <a:ext cx="816408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356C2-5DF8-C6C4-CA1E-5C509EF25BDE}"/>
              </a:ext>
            </a:extLst>
          </p:cNvPr>
          <p:cNvSpPr txBox="1"/>
          <p:nvPr/>
        </p:nvSpPr>
        <p:spPr>
          <a:xfrm>
            <a:off x="1669516" y="951948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5972F-E455-DA91-5304-0DF78A32E91B}"/>
              </a:ext>
            </a:extLst>
          </p:cNvPr>
          <p:cNvSpPr txBox="1"/>
          <p:nvPr/>
        </p:nvSpPr>
        <p:spPr>
          <a:xfrm>
            <a:off x="1468877" y="1526613"/>
            <a:ext cx="17743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Instantly screens CT scans for </a:t>
            </a:r>
            <a:r>
              <a:rPr lang="en-US" sz="2000" dirty="0" err="1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tumours</a:t>
            </a: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00480-E931-FD30-D707-1EA68EE7833B}"/>
              </a:ext>
            </a:extLst>
          </p:cNvPr>
          <p:cNvSpPr txBox="1"/>
          <p:nvPr/>
        </p:nvSpPr>
        <p:spPr>
          <a:xfrm>
            <a:off x="5418826" y="1029849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RAG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FFA1A0-D727-A2FC-E497-A9AA4EC4C9E1}"/>
              </a:ext>
            </a:extLst>
          </p:cNvPr>
          <p:cNvSpPr txBox="1"/>
          <p:nvPr/>
        </p:nvSpPr>
        <p:spPr>
          <a:xfrm>
            <a:off x="4712089" y="1583165"/>
            <a:ext cx="29787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Automatically retrieves the correct MOH Referral SOP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7ED32-3395-25F8-02B5-BAF70FFDF2A2}"/>
              </a:ext>
            </a:extLst>
          </p:cNvPr>
          <p:cNvSpPr txBox="1"/>
          <p:nvPr/>
        </p:nvSpPr>
        <p:spPr>
          <a:xfrm>
            <a:off x="9441372" y="1152999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BC648B-CF8F-7A78-3153-62AEF48DE7F4}"/>
              </a:ext>
            </a:extLst>
          </p:cNvPr>
          <p:cNvSpPr txBox="1"/>
          <p:nvPr/>
        </p:nvSpPr>
        <p:spPr>
          <a:xfrm>
            <a:off x="8189888" y="1797139"/>
            <a:ext cx="377596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Providing a “Digital Second Opinion” to reduce misdiagnosis and streamline patients to major hospital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A3FE4D8-D77F-0441-E28B-7EBF106D9E40}"/>
              </a:ext>
            </a:extLst>
          </p:cNvPr>
          <p:cNvCxnSpPr/>
          <p:nvPr/>
        </p:nvCxnSpPr>
        <p:spPr>
          <a:xfrm>
            <a:off x="2399071" y="2829660"/>
            <a:ext cx="0" cy="1644017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A54DC2-8D76-3CB4-41CB-52B8CA91AF86}"/>
              </a:ext>
            </a:extLst>
          </p:cNvPr>
          <p:cNvCxnSpPr>
            <a:cxnSpLocks/>
          </p:cNvCxnSpPr>
          <p:nvPr/>
        </p:nvCxnSpPr>
        <p:spPr>
          <a:xfrm flipH="1">
            <a:off x="3460955" y="2982060"/>
            <a:ext cx="2635043" cy="1717759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9C6B66-C1EC-D912-FD9C-B69CFC2DF74E}"/>
              </a:ext>
            </a:extLst>
          </p:cNvPr>
          <p:cNvCxnSpPr>
            <a:cxnSpLocks/>
          </p:cNvCxnSpPr>
          <p:nvPr/>
        </p:nvCxnSpPr>
        <p:spPr>
          <a:xfrm flipH="1">
            <a:off x="3805084" y="3672692"/>
            <a:ext cx="6454875" cy="1617063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81705DC-0039-35CC-2C15-282EF3794E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222" y="4699819"/>
            <a:ext cx="2123211" cy="21099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58A345-7271-D2DB-75AA-7755251D29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936</Words>
  <Application>Microsoft Office PowerPoint</Application>
  <PresentationFormat>Widescreen</PresentationFormat>
  <Paragraphs>230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Sans Serif Collection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 Lee</dc:creator>
  <cp:lastModifiedBy>eugene ngai</cp:lastModifiedBy>
  <cp:revision>6</cp:revision>
  <dcterms:created xsi:type="dcterms:W3CDTF">2025-11-25T12:51:40Z</dcterms:created>
  <dcterms:modified xsi:type="dcterms:W3CDTF">2025-11-29T06:15:43Z</dcterms:modified>
</cp:coreProperties>
</file>

<file path=docProps/thumbnail.jpeg>
</file>